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sldIdLst>
    <p:sldId id="257" r:id="rId5"/>
    <p:sldId id="259" r:id="rId6"/>
    <p:sldId id="277" r:id="rId7"/>
    <p:sldId id="278" r:id="rId8"/>
    <p:sldId id="279" r:id="rId9"/>
    <p:sldId id="285" r:id="rId10"/>
    <p:sldId id="286" r:id="rId11"/>
    <p:sldId id="287" r:id="rId12"/>
    <p:sldId id="281" r:id="rId13"/>
    <p:sldId id="280" r:id="rId14"/>
    <p:sldId id="325" r:id="rId15"/>
    <p:sldId id="307" r:id="rId16"/>
    <p:sldId id="309" r:id="rId17"/>
    <p:sldId id="310" r:id="rId18"/>
    <p:sldId id="326" r:id="rId19"/>
    <p:sldId id="327" r:id="rId20"/>
    <p:sldId id="313" r:id="rId21"/>
    <p:sldId id="316" r:id="rId22"/>
    <p:sldId id="317" r:id="rId23"/>
    <p:sldId id="318" r:id="rId24"/>
    <p:sldId id="319" r:id="rId25"/>
    <p:sldId id="320" r:id="rId26"/>
    <p:sldId id="321" r:id="rId27"/>
    <p:sldId id="324" r:id="rId28"/>
    <p:sldId id="328" r:id="rId29"/>
    <p:sldId id="323" r:id="rId30"/>
    <p:sldId id="301" r:id="rId31"/>
    <p:sldId id="27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76765B-2438-48ED-ABD4-7995CBD0FE00}" v="4" dt="2023-03-29T03:06:47.0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6" autoAdjust="0"/>
    <p:restoredTop sz="87008" autoAdjust="0"/>
  </p:normalViewPr>
  <p:slideViewPr>
    <p:cSldViewPr snapToGrid="0" snapToObjects="1">
      <p:cViewPr varScale="1">
        <p:scale>
          <a:sx n="107" d="100"/>
          <a:sy n="107" d="100"/>
        </p:scale>
        <p:origin x="376" y="160"/>
      </p:cViewPr>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Wu" userId="8f8f6c78-afeb-42be-bd37-29b0bacc1a81" providerId="ADAL" clId="{C398C60D-1085-4DA3-A3D4-3B13602D712B}"/>
    <pc:docChg chg="addSld modSld">
      <pc:chgData name="S. Wu" userId="8f8f6c78-afeb-42be-bd37-29b0bacc1a81" providerId="ADAL" clId="{C398C60D-1085-4DA3-A3D4-3B13602D712B}" dt="2023-03-29T02:40:55.769" v="16" actId="20577"/>
      <pc:docMkLst>
        <pc:docMk/>
      </pc:docMkLst>
      <pc:sldChg chg="modSp add mod">
        <pc:chgData name="S. Wu" userId="8f8f6c78-afeb-42be-bd37-29b0bacc1a81" providerId="ADAL" clId="{C398C60D-1085-4DA3-A3D4-3B13602D712B}" dt="2023-03-29T02:40:55.769" v="16" actId="20577"/>
        <pc:sldMkLst>
          <pc:docMk/>
          <pc:sldMk cId="767659454" sldId="315"/>
        </pc:sldMkLst>
        <pc:spChg chg="mod">
          <ac:chgData name="S. Wu" userId="8f8f6c78-afeb-42be-bd37-29b0bacc1a81" providerId="ADAL" clId="{C398C60D-1085-4DA3-A3D4-3B13602D712B}" dt="2023-03-29T02:40:55.769" v="16" actId="20577"/>
          <ac:spMkLst>
            <pc:docMk/>
            <pc:sldMk cId="767659454" sldId="315"/>
            <ac:spMk id="5" creationId="{61E94F9D-B0E6-7C49-9A62-F97420F77DCD}"/>
          </ac:spMkLst>
        </pc:spChg>
      </pc:sldChg>
    </pc:docChg>
  </pc:docChgLst>
  <pc:docChgLst>
    <pc:chgData name="S. Wu" userId="8f8f6c78-afeb-42be-bd37-29b0bacc1a81" providerId="ADAL" clId="{C876765B-2438-48ED-ABD4-7995CBD0FE00}"/>
    <pc:docChg chg="undo custSel addSld delSld modSld">
      <pc:chgData name="S. Wu" userId="8f8f6c78-afeb-42be-bd37-29b0bacc1a81" providerId="ADAL" clId="{C876765B-2438-48ED-ABD4-7995CBD0FE00}" dt="2023-03-29T03:12:48.376" v="427" actId="478"/>
      <pc:docMkLst>
        <pc:docMk/>
      </pc:docMkLst>
      <pc:sldChg chg="addSp delSp del mod modNotesTx">
        <pc:chgData name="S. Wu" userId="8f8f6c78-afeb-42be-bd37-29b0bacc1a81" providerId="ADAL" clId="{C876765B-2438-48ED-ABD4-7995CBD0FE00}" dt="2023-03-29T03:02:04.362" v="6" actId="47"/>
        <pc:sldMkLst>
          <pc:docMk/>
          <pc:sldMk cId="767659454" sldId="315"/>
        </pc:sldMkLst>
        <pc:spChg chg="del">
          <ac:chgData name="S. Wu" userId="8f8f6c78-afeb-42be-bd37-29b0bacc1a81" providerId="ADAL" clId="{C876765B-2438-48ED-ABD4-7995CBD0FE00}" dt="2023-03-29T02:56:37.012" v="1" actId="478"/>
          <ac:spMkLst>
            <pc:docMk/>
            <pc:sldMk cId="767659454" sldId="315"/>
            <ac:spMk id="2" creationId="{1F1C3F6E-EED3-4841-D29F-651E3A8B2F4D}"/>
          </ac:spMkLst>
        </pc:spChg>
        <pc:spChg chg="del">
          <ac:chgData name="S. Wu" userId="8f8f6c78-afeb-42be-bd37-29b0bacc1a81" providerId="ADAL" clId="{C876765B-2438-48ED-ABD4-7995CBD0FE00}" dt="2023-03-29T02:56:35.976" v="0" actId="478"/>
          <ac:spMkLst>
            <pc:docMk/>
            <pc:sldMk cId="767659454" sldId="315"/>
            <ac:spMk id="3" creationId="{5FBC3114-1C3F-028D-98A1-AFD23D49407F}"/>
          </ac:spMkLst>
        </pc:spChg>
        <pc:spChg chg="add del">
          <ac:chgData name="S. Wu" userId="8f8f6c78-afeb-42be-bd37-29b0bacc1a81" providerId="ADAL" clId="{C876765B-2438-48ED-ABD4-7995CBD0FE00}" dt="2023-03-29T02:58:10.808" v="4" actId="478"/>
          <ac:spMkLst>
            <pc:docMk/>
            <pc:sldMk cId="767659454" sldId="315"/>
            <ac:spMk id="4" creationId="{D67A4B43-5E6B-BE41-4D01-39054394FE29}"/>
          </ac:spMkLst>
        </pc:spChg>
      </pc:sldChg>
      <pc:sldChg chg="addSp delSp modSp add mod">
        <pc:chgData name="S. Wu" userId="8f8f6c78-afeb-42be-bd37-29b0bacc1a81" providerId="ADAL" clId="{C876765B-2438-48ED-ABD4-7995CBD0FE00}" dt="2023-03-29T03:12:48.376" v="427" actId="478"/>
        <pc:sldMkLst>
          <pc:docMk/>
          <pc:sldMk cId="1715013349" sldId="316"/>
        </pc:sldMkLst>
        <pc:spChg chg="mod">
          <ac:chgData name="S. Wu" userId="8f8f6c78-afeb-42be-bd37-29b0bacc1a81" providerId="ADAL" clId="{C876765B-2438-48ED-ABD4-7995CBD0FE00}" dt="2023-03-29T03:10:01.171" v="392" actId="108"/>
          <ac:spMkLst>
            <pc:docMk/>
            <pc:sldMk cId="1715013349" sldId="316"/>
            <ac:spMk id="2" creationId="{1F1C3F6E-EED3-4841-D29F-651E3A8B2F4D}"/>
          </ac:spMkLst>
        </pc:spChg>
        <pc:spChg chg="del">
          <ac:chgData name="S. Wu" userId="8f8f6c78-afeb-42be-bd37-29b0bacc1a81" providerId="ADAL" clId="{C876765B-2438-48ED-ABD4-7995CBD0FE00}" dt="2023-03-29T03:02:07.766" v="7" actId="478"/>
          <ac:spMkLst>
            <pc:docMk/>
            <pc:sldMk cId="1715013349" sldId="316"/>
            <ac:spMk id="3" creationId="{5FBC3114-1C3F-028D-98A1-AFD23D49407F}"/>
          </ac:spMkLst>
        </pc:spChg>
        <pc:spChg chg="add mod">
          <ac:chgData name="S. Wu" userId="8f8f6c78-afeb-42be-bd37-29b0bacc1a81" providerId="ADAL" clId="{C876765B-2438-48ED-ABD4-7995CBD0FE00}" dt="2023-03-29T03:08:50.187" v="373" actId="1076"/>
          <ac:spMkLst>
            <pc:docMk/>
            <pc:sldMk cId="1715013349" sldId="316"/>
            <ac:spMk id="4" creationId="{929A4364-1B79-5AFC-76C5-EE40583C0B09}"/>
          </ac:spMkLst>
        </pc:spChg>
        <pc:spChg chg="add mod">
          <ac:chgData name="S. Wu" userId="8f8f6c78-afeb-42be-bd37-29b0bacc1a81" providerId="ADAL" clId="{C876765B-2438-48ED-ABD4-7995CBD0FE00}" dt="2023-03-29T03:10:27.855" v="398" actId="1076"/>
          <ac:spMkLst>
            <pc:docMk/>
            <pc:sldMk cId="1715013349" sldId="316"/>
            <ac:spMk id="6" creationId="{63B7D9A3-0B16-D9B1-129D-3309C6697FBD}"/>
          </ac:spMkLst>
        </pc:spChg>
        <pc:spChg chg="add mod">
          <ac:chgData name="S. Wu" userId="8f8f6c78-afeb-42be-bd37-29b0bacc1a81" providerId="ADAL" clId="{C876765B-2438-48ED-ABD4-7995CBD0FE00}" dt="2023-03-29T03:10:17.470" v="395" actId="1076"/>
          <ac:spMkLst>
            <pc:docMk/>
            <pc:sldMk cId="1715013349" sldId="316"/>
            <ac:spMk id="17" creationId="{E07946B9-36BD-464D-4E0E-9547F90B5503}"/>
          </ac:spMkLst>
        </pc:spChg>
        <pc:spChg chg="add mod">
          <ac:chgData name="S. Wu" userId="8f8f6c78-afeb-42be-bd37-29b0bacc1a81" providerId="ADAL" clId="{C876765B-2438-48ED-ABD4-7995CBD0FE00}" dt="2023-03-29T03:07:52.799" v="317" actId="571"/>
          <ac:spMkLst>
            <pc:docMk/>
            <pc:sldMk cId="1715013349" sldId="316"/>
            <ac:spMk id="24" creationId="{BA746201-D754-776F-82C7-7BA838CE4E63}"/>
          </ac:spMkLst>
        </pc:spChg>
        <pc:spChg chg="add mod">
          <ac:chgData name="S. Wu" userId="8f8f6c78-afeb-42be-bd37-29b0bacc1a81" providerId="ADAL" clId="{C876765B-2438-48ED-ABD4-7995CBD0FE00}" dt="2023-03-29T03:07:52.799" v="317" actId="571"/>
          <ac:spMkLst>
            <pc:docMk/>
            <pc:sldMk cId="1715013349" sldId="316"/>
            <ac:spMk id="25" creationId="{021EA47D-69F0-B41E-1F9C-73902E4622C0}"/>
          </ac:spMkLst>
        </pc:spChg>
        <pc:spChg chg="add mod">
          <ac:chgData name="S. Wu" userId="8f8f6c78-afeb-42be-bd37-29b0bacc1a81" providerId="ADAL" clId="{C876765B-2438-48ED-ABD4-7995CBD0FE00}" dt="2023-03-29T03:08:50.187" v="373" actId="1076"/>
          <ac:spMkLst>
            <pc:docMk/>
            <pc:sldMk cId="1715013349" sldId="316"/>
            <ac:spMk id="27" creationId="{9DD7EC03-B9BE-52D1-E19E-09B2E16B961C}"/>
          </ac:spMkLst>
        </pc:spChg>
        <pc:spChg chg="add mod">
          <ac:chgData name="S. Wu" userId="8f8f6c78-afeb-42be-bd37-29b0bacc1a81" providerId="ADAL" clId="{C876765B-2438-48ED-ABD4-7995CBD0FE00}" dt="2023-03-29T03:08:46.798" v="371" actId="571"/>
          <ac:spMkLst>
            <pc:docMk/>
            <pc:sldMk cId="1715013349" sldId="316"/>
            <ac:spMk id="32" creationId="{2AA7E53C-D0F4-096A-4FE0-89CA255BD27C}"/>
          </ac:spMkLst>
        </pc:spChg>
        <pc:spChg chg="add mod">
          <ac:chgData name="S. Wu" userId="8f8f6c78-afeb-42be-bd37-29b0bacc1a81" providerId="ADAL" clId="{C876765B-2438-48ED-ABD4-7995CBD0FE00}" dt="2023-03-29T03:08:46.798" v="371" actId="571"/>
          <ac:spMkLst>
            <pc:docMk/>
            <pc:sldMk cId="1715013349" sldId="316"/>
            <ac:spMk id="33" creationId="{0D752D38-1360-2BD8-4B8A-628E47679D47}"/>
          </ac:spMkLst>
        </pc:spChg>
        <pc:spChg chg="add mod">
          <ac:chgData name="S. Wu" userId="8f8f6c78-afeb-42be-bd37-29b0bacc1a81" providerId="ADAL" clId="{C876765B-2438-48ED-ABD4-7995CBD0FE00}" dt="2023-03-29T03:08:46.798" v="371" actId="571"/>
          <ac:spMkLst>
            <pc:docMk/>
            <pc:sldMk cId="1715013349" sldId="316"/>
            <ac:spMk id="35" creationId="{A04BCD83-8BE4-0920-E548-1BA417680307}"/>
          </ac:spMkLst>
        </pc:spChg>
        <pc:spChg chg="add mod">
          <ac:chgData name="S. Wu" userId="8f8f6c78-afeb-42be-bd37-29b0bacc1a81" providerId="ADAL" clId="{C876765B-2438-48ED-ABD4-7995CBD0FE00}" dt="2023-03-29T03:08:46.798" v="371" actId="571"/>
          <ac:spMkLst>
            <pc:docMk/>
            <pc:sldMk cId="1715013349" sldId="316"/>
            <ac:spMk id="37" creationId="{3D56F845-32F7-7822-4FC9-33D6D4405C38}"/>
          </ac:spMkLst>
        </pc:spChg>
        <pc:spChg chg="add mod">
          <ac:chgData name="S. Wu" userId="8f8f6c78-afeb-42be-bd37-29b0bacc1a81" providerId="ADAL" clId="{C876765B-2438-48ED-ABD4-7995CBD0FE00}" dt="2023-03-29T03:09:02.475" v="378" actId="1076"/>
          <ac:spMkLst>
            <pc:docMk/>
            <pc:sldMk cId="1715013349" sldId="316"/>
            <ac:spMk id="39" creationId="{C8A42F52-422F-8D7A-B558-FD4941DA42FD}"/>
          </ac:spMkLst>
        </pc:spChg>
        <pc:spChg chg="add del mod">
          <ac:chgData name="S. Wu" userId="8f8f6c78-afeb-42be-bd37-29b0bacc1a81" providerId="ADAL" clId="{C876765B-2438-48ED-ABD4-7995CBD0FE00}" dt="2023-03-29T03:08:56.100" v="375" actId="478"/>
          <ac:spMkLst>
            <pc:docMk/>
            <pc:sldMk cId="1715013349" sldId="316"/>
            <ac:spMk id="40" creationId="{CFD1D72E-6D06-4CB7-5F69-CCC00D6EA289}"/>
          </ac:spMkLst>
        </pc:spChg>
        <pc:spChg chg="add mod">
          <ac:chgData name="S. Wu" userId="8f8f6c78-afeb-42be-bd37-29b0bacc1a81" providerId="ADAL" clId="{C876765B-2438-48ED-ABD4-7995CBD0FE00}" dt="2023-03-29T03:10:40.969" v="403" actId="1076"/>
          <ac:spMkLst>
            <pc:docMk/>
            <pc:sldMk cId="1715013349" sldId="316"/>
            <ac:spMk id="42" creationId="{469D2B33-C52A-C9BD-4D0A-D1C6451AF016}"/>
          </ac:spMkLst>
        </pc:spChg>
        <pc:spChg chg="add mod">
          <ac:chgData name="S. Wu" userId="8f8f6c78-afeb-42be-bd37-29b0bacc1a81" providerId="ADAL" clId="{C876765B-2438-48ED-ABD4-7995CBD0FE00}" dt="2023-03-29T03:08:54.129" v="374" actId="571"/>
          <ac:spMkLst>
            <pc:docMk/>
            <pc:sldMk cId="1715013349" sldId="316"/>
            <ac:spMk id="44" creationId="{7BAEF7FE-B0F3-CD43-B019-793614E4E56F}"/>
          </ac:spMkLst>
        </pc:spChg>
        <pc:spChg chg="add del mod">
          <ac:chgData name="S. Wu" userId="8f8f6c78-afeb-42be-bd37-29b0bacc1a81" providerId="ADAL" clId="{C876765B-2438-48ED-ABD4-7995CBD0FE00}" dt="2023-03-29T03:09:24.538" v="381"/>
          <ac:spMkLst>
            <pc:docMk/>
            <pc:sldMk cId="1715013349" sldId="316"/>
            <ac:spMk id="48" creationId="{EC98B320-BFAA-9A3C-151E-C72ABADF8D81}"/>
          </ac:spMkLst>
        </pc:spChg>
        <pc:spChg chg="add mod">
          <ac:chgData name="S. Wu" userId="8f8f6c78-afeb-42be-bd37-29b0bacc1a81" providerId="ADAL" clId="{C876765B-2438-48ED-ABD4-7995CBD0FE00}" dt="2023-03-29T03:10:58.435" v="406" actId="1076"/>
          <ac:spMkLst>
            <pc:docMk/>
            <pc:sldMk cId="1715013349" sldId="316"/>
            <ac:spMk id="49" creationId="{2122A954-6A40-801A-3C62-A3D2EDFB77E8}"/>
          </ac:spMkLst>
        </pc:spChg>
        <pc:spChg chg="add mod">
          <ac:chgData name="S. Wu" userId="8f8f6c78-afeb-42be-bd37-29b0bacc1a81" providerId="ADAL" clId="{C876765B-2438-48ED-ABD4-7995CBD0FE00}" dt="2023-03-29T03:11:05.885" v="410" actId="20577"/>
          <ac:spMkLst>
            <pc:docMk/>
            <pc:sldMk cId="1715013349" sldId="316"/>
            <ac:spMk id="64" creationId="{9D07C0A8-B1B8-9982-7B4B-8FF61BE21D16}"/>
          </ac:spMkLst>
        </pc:spChg>
        <pc:picChg chg="add del">
          <ac:chgData name="S. Wu" userId="8f8f6c78-afeb-42be-bd37-29b0bacc1a81" providerId="ADAL" clId="{C876765B-2438-48ED-ABD4-7995CBD0FE00}" dt="2023-03-29T03:11:49.591" v="415"/>
          <ac:picMkLst>
            <pc:docMk/>
            <pc:sldMk cId="1715013349" sldId="316"/>
            <ac:picMk id="67" creationId="{B586B2FF-045C-34A7-BCCF-1836C67EE223}"/>
          </ac:picMkLst>
        </pc:picChg>
        <pc:picChg chg="add del mod">
          <ac:chgData name="S. Wu" userId="8f8f6c78-afeb-42be-bd37-29b0bacc1a81" providerId="ADAL" clId="{C876765B-2438-48ED-ABD4-7995CBD0FE00}" dt="2023-03-29T03:12:21.861" v="425" actId="478"/>
          <ac:picMkLst>
            <pc:docMk/>
            <pc:sldMk cId="1715013349" sldId="316"/>
            <ac:picMk id="1026" creationId="{BA0CAE3C-3DCE-B59F-B4C6-64DA4E3F88A3}"/>
          </ac:picMkLst>
        </pc:picChg>
        <pc:picChg chg="add del">
          <ac:chgData name="S. Wu" userId="8f8f6c78-afeb-42be-bd37-29b0bacc1a81" providerId="ADAL" clId="{C876765B-2438-48ED-ABD4-7995CBD0FE00}" dt="2023-03-29T03:12:48.376" v="427" actId="478"/>
          <ac:picMkLst>
            <pc:docMk/>
            <pc:sldMk cId="1715013349" sldId="316"/>
            <ac:picMk id="1028" creationId="{CB123208-E3E9-753C-93EA-D0C100441E07}"/>
          </ac:picMkLst>
        </pc:picChg>
        <pc:cxnChg chg="add mod">
          <ac:chgData name="S. Wu" userId="8f8f6c78-afeb-42be-bd37-29b0bacc1a81" providerId="ADAL" clId="{C876765B-2438-48ED-ABD4-7995CBD0FE00}" dt="2023-03-29T03:10:27.855" v="398" actId="1076"/>
          <ac:cxnSpMkLst>
            <pc:docMk/>
            <pc:sldMk cId="1715013349" sldId="316"/>
            <ac:cxnSpMk id="8" creationId="{E3E61B6F-6A18-308E-3EFB-CBFF5F7FAC9D}"/>
          </ac:cxnSpMkLst>
        </pc:cxnChg>
        <pc:cxnChg chg="add mod">
          <ac:chgData name="S. Wu" userId="8f8f6c78-afeb-42be-bd37-29b0bacc1a81" providerId="ADAL" clId="{C876765B-2438-48ED-ABD4-7995CBD0FE00}" dt="2023-03-29T03:10:27.855" v="398" actId="1076"/>
          <ac:cxnSpMkLst>
            <pc:docMk/>
            <pc:sldMk cId="1715013349" sldId="316"/>
            <ac:cxnSpMk id="18" creationId="{84AD5E7A-75B7-E59F-4FDB-0A6A59ECB286}"/>
          </ac:cxnSpMkLst>
        </pc:cxnChg>
        <pc:cxnChg chg="add mod">
          <ac:chgData name="S. Wu" userId="8f8f6c78-afeb-42be-bd37-29b0bacc1a81" providerId="ADAL" clId="{C876765B-2438-48ED-ABD4-7995CBD0FE00}" dt="2023-03-29T03:08:50.187" v="373" actId="1076"/>
          <ac:cxnSpMkLst>
            <pc:docMk/>
            <pc:sldMk cId="1715013349" sldId="316"/>
            <ac:cxnSpMk id="28" creationId="{A09BED9D-4848-80DE-F921-E5206BD5C54F}"/>
          </ac:cxnSpMkLst>
        </pc:cxnChg>
        <pc:cxnChg chg="add mod">
          <ac:chgData name="S. Wu" userId="8f8f6c78-afeb-42be-bd37-29b0bacc1a81" providerId="ADAL" clId="{C876765B-2438-48ED-ABD4-7995CBD0FE00}" dt="2023-03-29T03:08:46.798" v="371" actId="571"/>
          <ac:cxnSpMkLst>
            <pc:docMk/>
            <pc:sldMk cId="1715013349" sldId="316"/>
            <ac:cxnSpMk id="34" creationId="{EB882E11-7221-F170-97CE-524635D44D07}"/>
          </ac:cxnSpMkLst>
        </pc:cxnChg>
        <pc:cxnChg chg="add mod">
          <ac:chgData name="S. Wu" userId="8f8f6c78-afeb-42be-bd37-29b0bacc1a81" providerId="ADAL" clId="{C876765B-2438-48ED-ABD4-7995CBD0FE00}" dt="2023-03-29T03:08:46.798" v="371" actId="571"/>
          <ac:cxnSpMkLst>
            <pc:docMk/>
            <pc:sldMk cId="1715013349" sldId="316"/>
            <ac:cxnSpMk id="36" creationId="{0BBFC89F-4BB5-D130-494A-D286B7AC4F3D}"/>
          </ac:cxnSpMkLst>
        </pc:cxnChg>
        <pc:cxnChg chg="add mod">
          <ac:chgData name="S. Wu" userId="8f8f6c78-afeb-42be-bd37-29b0bacc1a81" providerId="ADAL" clId="{C876765B-2438-48ED-ABD4-7995CBD0FE00}" dt="2023-03-29T03:08:46.798" v="371" actId="571"/>
          <ac:cxnSpMkLst>
            <pc:docMk/>
            <pc:sldMk cId="1715013349" sldId="316"/>
            <ac:cxnSpMk id="38" creationId="{C4C06C7A-7FF5-6ED0-D115-979D7DB41A65}"/>
          </ac:cxnSpMkLst>
        </pc:cxnChg>
        <pc:cxnChg chg="add mod">
          <ac:chgData name="S. Wu" userId="8f8f6c78-afeb-42be-bd37-29b0bacc1a81" providerId="ADAL" clId="{C876765B-2438-48ED-ABD4-7995CBD0FE00}" dt="2023-03-29T03:10:40.969" v="403" actId="1076"/>
          <ac:cxnSpMkLst>
            <pc:docMk/>
            <pc:sldMk cId="1715013349" sldId="316"/>
            <ac:cxnSpMk id="41" creationId="{0EA9BF2E-E468-6A5D-3561-13BB6B24E945}"/>
          </ac:cxnSpMkLst>
        </pc:cxnChg>
        <pc:cxnChg chg="add del mod">
          <ac:chgData name="S. Wu" userId="8f8f6c78-afeb-42be-bd37-29b0bacc1a81" providerId="ADAL" clId="{C876765B-2438-48ED-ABD4-7995CBD0FE00}" dt="2023-03-29T03:08:57.666" v="376" actId="478"/>
          <ac:cxnSpMkLst>
            <pc:docMk/>
            <pc:sldMk cId="1715013349" sldId="316"/>
            <ac:cxnSpMk id="43" creationId="{0A34E4A6-DF37-BC0A-58FC-BA48394DE7C8}"/>
          </ac:cxnSpMkLst>
        </pc:cxnChg>
        <pc:cxnChg chg="add mod">
          <ac:chgData name="S. Wu" userId="8f8f6c78-afeb-42be-bd37-29b0bacc1a81" providerId="ADAL" clId="{C876765B-2438-48ED-ABD4-7995CBD0FE00}" dt="2023-03-29T03:08:54.129" v="374" actId="571"/>
          <ac:cxnSpMkLst>
            <pc:docMk/>
            <pc:sldMk cId="1715013349" sldId="316"/>
            <ac:cxnSpMk id="45" creationId="{C1021247-00AD-062F-E53C-DB5FF688AD72}"/>
          </ac:cxnSpMkLst>
        </pc:cxnChg>
        <pc:cxnChg chg="add mod">
          <ac:chgData name="S. Wu" userId="8f8f6c78-afeb-42be-bd37-29b0bacc1a81" providerId="ADAL" clId="{C876765B-2438-48ED-ABD4-7995CBD0FE00}" dt="2023-03-29T03:11:36.327" v="411"/>
          <ac:cxnSpMkLst>
            <pc:docMk/>
            <pc:sldMk cId="1715013349" sldId="316"/>
            <ac:cxnSpMk id="65" creationId="{03677FD4-0717-9F22-812E-FF2D472CBCBF}"/>
          </ac:cxnSpMkLst>
        </pc:cxnChg>
        <pc:cxnChg chg="add del mod">
          <ac:chgData name="S. Wu" userId="8f8f6c78-afeb-42be-bd37-29b0bacc1a81" providerId="ADAL" clId="{C876765B-2438-48ED-ABD4-7995CBD0FE00}" dt="2023-03-29T03:11:39.601" v="413"/>
          <ac:cxnSpMkLst>
            <pc:docMk/>
            <pc:sldMk cId="1715013349" sldId="316"/>
            <ac:cxnSpMk id="66" creationId="{D22E7516-A73E-4DA2-9218-CFB727E4E5B0}"/>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cmasteru365-my.sharepoint.com/personal/wus55_mcmaster_ca/Documents/LeonWu/param_tunin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uil\OneDrive%20-%20McMaster%20University\LeonWu\param_tuning.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uil\OneDrive%20-%20McMaster%20University\LeonWu\param_tuning.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uil\OneDrive%20-%20McMaster%20University\LeonWu\param_tuning.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huil\OneDrive%20-%20McMaster%20University\LeonWu\param_tuning.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mcmasteru365-my.sharepoint.com/personal/wus55_mcmaster_ca/Documents/LeonWu/CAS771Project/param_tuning-DESKTOP-FAMILY.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dirty="0"/>
              <a:t>Batch Size Tuning</a:t>
            </a: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US" dirty="0"/>
              <a:t>LearningRate0.001_KernelSize4_Epoch20</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scatterChart>
        <c:scatterStyle val="smoothMarker"/>
        <c:varyColors val="0"/>
        <c:ser>
          <c:idx val="0"/>
          <c:order val="0"/>
          <c:tx>
            <c:v>ResNet34</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batch_size!$E$3:$E$6</c:f>
              <c:numCache>
                <c:formatCode>General</c:formatCode>
                <c:ptCount val="4"/>
                <c:pt idx="0">
                  <c:v>16</c:v>
                </c:pt>
                <c:pt idx="1">
                  <c:v>32</c:v>
                </c:pt>
                <c:pt idx="2">
                  <c:v>64</c:v>
                </c:pt>
                <c:pt idx="3">
                  <c:v>128</c:v>
                </c:pt>
              </c:numCache>
            </c:numRef>
          </c:xVal>
          <c:yVal>
            <c:numRef>
              <c:f>batch_size!$J$3:$J$6</c:f>
              <c:numCache>
                <c:formatCode>0.00%</c:formatCode>
                <c:ptCount val="4"/>
                <c:pt idx="0">
                  <c:v>0.67400000000000004</c:v>
                </c:pt>
                <c:pt idx="1">
                  <c:v>0.66210000000000002</c:v>
                </c:pt>
                <c:pt idx="2">
                  <c:v>0.64739999999999998</c:v>
                </c:pt>
                <c:pt idx="3">
                  <c:v>0.61939999999999995</c:v>
                </c:pt>
              </c:numCache>
            </c:numRef>
          </c:yVal>
          <c:smooth val="1"/>
          <c:extLst>
            <c:ext xmlns:c16="http://schemas.microsoft.com/office/drawing/2014/chart" uri="{C3380CC4-5D6E-409C-BE32-E72D297353CC}">
              <c16:uniqueId val="{00000000-4DB6-426D-A532-E17B5B2E951E}"/>
            </c:ext>
          </c:extLst>
        </c:ser>
        <c:ser>
          <c:idx val="1"/>
          <c:order val="1"/>
          <c:tx>
            <c:v>ResNet50</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batch_size!$E$10:$E$13</c:f>
              <c:numCache>
                <c:formatCode>General</c:formatCode>
                <c:ptCount val="4"/>
                <c:pt idx="0">
                  <c:v>16</c:v>
                </c:pt>
                <c:pt idx="1">
                  <c:v>32</c:v>
                </c:pt>
                <c:pt idx="2">
                  <c:v>64</c:v>
                </c:pt>
                <c:pt idx="3">
                  <c:v>128</c:v>
                </c:pt>
              </c:numCache>
            </c:numRef>
          </c:xVal>
          <c:yVal>
            <c:numRef>
              <c:f>batch_size!$J$10:$J$13</c:f>
              <c:numCache>
                <c:formatCode>0.00%</c:formatCode>
                <c:ptCount val="4"/>
                <c:pt idx="0">
                  <c:v>0.67920000000000003</c:v>
                </c:pt>
                <c:pt idx="1">
                  <c:v>0.68279999999999996</c:v>
                </c:pt>
                <c:pt idx="2">
                  <c:v>0.66269999999999996</c:v>
                </c:pt>
                <c:pt idx="3">
                  <c:v>0.65210000000000001</c:v>
                </c:pt>
              </c:numCache>
            </c:numRef>
          </c:yVal>
          <c:smooth val="1"/>
          <c:extLst>
            <c:ext xmlns:c16="http://schemas.microsoft.com/office/drawing/2014/chart" uri="{C3380CC4-5D6E-409C-BE32-E72D297353CC}">
              <c16:uniqueId val="{00000001-4DB6-426D-A532-E17B5B2E951E}"/>
            </c:ext>
          </c:extLst>
        </c:ser>
        <c:dLbls>
          <c:showLegendKey val="0"/>
          <c:showVal val="0"/>
          <c:showCatName val="0"/>
          <c:showSerName val="0"/>
          <c:showPercent val="0"/>
          <c:showBubbleSize val="0"/>
        </c:dLbls>
        <c:axId val="1302510144"/>
        <c:axId val="718510688"/>
      </c:scatterChart>
      <c:valAx>
        <c:axId val="1302510144"/>
        <c:scaling>
          <c:orientation val="minMax"/>
          <c:max val="128"/>
          <c:min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CA" sz="1200" b="0" i="0" baseline="0" dirty="0">
                    <a:effectLst/>
                  </a:rPr>
                  <a:t>Batch Size</a:t>
                </a:r>
                <a:endParaRPr lang="en-CA" sz="1200" dirty="0">
                  <a:effectLst/>
                </a:endParaRPr>
              </a:p>
            </c:rich>
          </c:tx>
          <c:layout>
            <c:manualLayout>
              <c:xMode val="edge"/>
              <c:yMode val="edge"/>
              <c:x val="0.47059601924759403"/>
              <c:y val="0.897198891805190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18510688"/>
        <c:crosses val="autoZero"/>
        <c:crossBetween val="midCat"/>
      </c:valAx>
      <c:valAx>
        <c:axId val="71851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dirty="0">
                    <a:effectLst/>
                  </a:rPr>
                  <a:t>Best Validation Accuracy</a:t>
                </a:r>
                <a:endParaRPr lang="en-CA" sz="1200" dirty="0">
                  <a:effectLst/>
                </a:endParaRPr>
              </a:p>
            </c:rich>
          </c:tx>
          <c:layout>
            <c:manualLayout>
              <c:xMode val="edge"/>
              <c:yMode val="edge"/>
              <c:x val="1.9444444444444445E-2"/>
              <c:y val="0.27785104986876641"/>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02510144"/>
        <c:crosses val="autoZero"/>
        <c:crossBetween val="midCat"/>
      </c:valAx>
      <c:spPr>
        <a:noFill/>
        <a:ln>
          <a:noFill/>
        </a:ln>
        <a:effectLst/>
      </c:spPr>
    </c:plotArea>
    <c:legend>
      <c:legendPos val="t"/>
      <c:legendEntry>
        <c:idx val="0"/>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ResNeXt50_LearningRate0.002_KernelSize4_Epoch5</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1"/>
          <c:order val="0"/>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batch_size!$E$35:$E$39</c:f>
              <c:numCache>
                <c:formatCode>General</c:formatCode>
                <c:ptCount val="5"/>
                <c:pt idx="0">
                  <c:v>16</c:v>
                </c:pt>
                <c:pt idx="1">
                  <c:v>32</c:v>
                </c:pt>
                <c:pt idx="2">
                  <c:v>64</c:v>
                </c:pt>
                <c:pt idx="3">
                  <c:v>128</c:v>
                </c:pt>
                <c:pt idx="4">
                  <c:v>256</c:v>
                </c:pt>
              </c:numCache>
            </c:numRef>
          </c:xVal>
          <c:yVal>
            <c:numRef>
              <c:f>batch_size!$F$35:$F$39</c:f>
              <c:numCache>
                <c:formatCode>0.00%</c:formatCode>
                <c:ptCount val="5"/>
                <c:pt idx="0">
                  <c:v>0.62539999999999996</c:v>
                </c:pt>
                <c:pt idx="1">
                  <c:v>0.67549999999999999</c:v>
                </c:pt>
                <c:pt idx="2">
                  <c:v>0.67500000000000004</c:v>
                </c:pt>
                <c:pt idx="3">
                  <c:v>0.65879999999999994</c:v>
                </c:pt>
                <c:pt idx="4">
                  <c:v>0.62929999999999997</c:v>
                </c:pt>
              </c:numCache>
            </c:numRef>
          </c:yVal>
          <c:smooth val="1"/>
          <c:extLst>
            <c:ext xmlns:c16="http://schemas.microsoft.com/office/drawing/2014/chart" uri="{C3380CC4-5D6E-409C-BE32-E72D297353CC}">
              <c16:uniqueId val="{00000000-1559-41C0-B744-5EF8C57C69E7}"/>
            </c:ext>
          </c:extLst>
        </c:ser>
        <c:dLbls>
          <c:showLegendKey val="0"/>
          <c:showVal val="0"/>
          <c:showCatName val="0"/>
          <c:showSerName val="0"/>
          <c:showPercent val="0"/>
          <c:showBubbleSize val="0"/>
        </c:dLbls>
        <c:axId val="1302510144"/>
        <c:axId val="718510688"/>
      </c:scatterChart>
      <c:valAx>
        <c:axId val="1302510144"/>
        <c:scaling>
          <c:orientation val="minMax"/>
          <c:max val="256"/>
          <c:min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CA" sz="1200" dirty="0"/>
                  <a:t>Batch</a:t>
                </a:r>
                <a:r>
                  <a:rPr lang="en-CA" sz="1200" baseline="0" dirty="0"/>
                  <a:t> S</a:t>
                </a:r>
                <a:r>
                  <a:rPr lang="en-CA" sz="1200" dirty="0"/>
                  <a:t>ize</a:t>
                </a:r>
              </a:p>
            </c:rich>
          </c:tx>
          <c:layout>
            <c:manualLayout>
              <c:xMode val="edge"/>
              <c:yMode val="edge"/>
              <c:x val="0.47059601924759403"/>
              <c:y val="0.897198891805190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18510688"/>
        <c:crosses val="autoZero"/>
        <c:crossBetween val="midCat"/>
      </c:valAx>
      <c:valAx>
        <c:axId val="71851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a:effectLst/>
                  </a:rPr>
                  <a:t>Best Validation Accurucy</a:t>
                </a:r>
                <a:endParaRPr lang="en-CA" sz="1200">
                  <a:effectLst/>
                </a:endParaRPr>
              </a:p>
            </c:rich>
          </c:tx>
          <c:layout>
            <c:manualLayout>
              <c:xMode val="edge"/>
              <c:yMode val="edge"/>
              <c:x val="1.9444444444444445E-2"/>
              <c:y val="0.27785104986876641"/>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025101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ConvNeXtBase_LearningRate0.002_KernelSize4_Epoch20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1"/>
          <c:order val="0"/>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batch_size!$E$41:$E$45</c:f>
              <c:numCache>
                <c:formatCode>General</c:formatCode>
                <c:ptCount val="5"/>
                <c:pt idx="0">
                  <c:v>16</c:v>
                </c:pt>
                <c:pt idx="1">
                  <c:v>32</c:v>
                </c:pt>
                <c:pt idx="2">
                  <c:v>64</c:v>
                </c:pt>
                <c:pt idx="3">
                  <c:v>128</c:v>
                </c:pt>
                <c:pt idx="4">
                  <c:v>256</c:v>
                </c:pt>
              </c:numCache>
            </c:numRef>
          </c:xVal>
          <c:yVal>
            <c:numRef>
              <c:f>batch_size!$F$41:$F$45</c:f>
              <c:numCache>
                <c:formatCode>0.00%</c:formatCode>
                <c:ptCount val="5"/>
                <c:pt idx="0">
                  <c:v>0.84150000000000003</c:v>
                </c:pt>
                <c:pt idx="1">
                  <c:v>0.84250000000000003</c:v>
                </c:pt>
                <c:pt idx="2">
                  <c:v>0.82650000000000001</c:v>
                </c:pt>
                <c:pt idx="3">
                  <c:v>0.8175</c:v>
                </c:pt>
                <c:pt idx="4">
                  <c:v>0.79920000000000002</c:v>
                </c:pt>
              </c:numCache>
            </c:numRef>
          </c:yVal>
          <c:smooth val="1"/>
          <c:extLst>
            <c:ext xmlns:c16="http://schemas.microsoft.com/office/drawing/2014/chart" uri="{C3380CC4-5D6E-409C-BE32-E72D297353CC}">
              <c16:uniqueId val="{00000000-D9C8-4E14-A33B-34E74994A034}"/>
            </c:ext>
          </c:extLst>
        </c:ser>
        <c:dLbls>
          <c:showLegendKey val="0"/>
          <c:showVal val="0"/>
          <c:showCatName val="0"/>
          <c:showSerName val="0"/>
          <c:showPercent val="0"/>
          <c:showBubbleSize val="0"/>
        </c:dLbls>
        <c:axId val="1302510144"/>
        <c:axId val="718510688"/>
      </c:scatterChart>
      <c:valAx>
        <c:axId val="1302510144"/>
        <c:scaling>
          <c:orientation val="minMax"/>
          <c:max val="256"/>
          <c:min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CA" sz="1200"/>
                  <a:t>Batch</a:t>
                </a:r>
                <a:r>
                  <a:rPr lang="en-CA" sz="1200" baseline="0"/>
                  <a:t> S</a:t>
                </a:r>
                <a:r>
                  <a:rPr lang="en-CA" sz="1200"/>
                  <a:t>ize</a:t>
                </a:r>
              </a:p>
            </c:rich>
          </c:tx>
          <c:layout>
            <c:manualLayout>
              <c:xMode val="edge"/>
              <c:yMode val="edge"/>
              <c:x val="0.47059601924759403"/>
              <c:y val="0.897198891805190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18510688"/>
        <c:crosses val="autoZero"/>
        <c:crossBetween val="midCat"/>
      </c:valAx>
      <c:valAx>
        <c:axId val="71851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a:effectLst/>
                  </a:rPr>
                  <a:t>Best Validation Accurucy</a:t>
                </a:r>
                <a:endParaRPr lang="en-CA" sz="1200">
                  <a:effectLst/>
                </a:endParaRPr>
              </a:p>
            </c:rich>
          </c:tx>
          <c:layout>
            <c:manualLayout>
              <c:xMode val="edge"/>
              <c:yMode val="edge"/>
              <c:x val="1.9444444444444445E-2"/>
              <c:y val="0.27785104986876641"/>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025101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Learning Rate Tuning</a:t>
            </a:r>
          </a:p>
          <a:p>
            <a:pPr>
              <a:defRPr/>
            </a:pPr>
            <a:r>
              <a:rPr lang="en-US"/>
              <a:t>ResNet50_KernelSize4_Epoch20_BatchSize32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learning_rate!$F$3</c:f>
              <c:strCache>
                <c:ptCount val="1"/>
                <c:pt idx="0">
                  <c:v>best_validation_acc</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learning_rate!$B$4:$B$8</c:f>
              <c:numCache>
                <c:formatCode>General</c:formatCode>
                <c:ptCount val="5"/>
                <c:pt idx="0">
                  <c:v>5.0000000000000001E-4</c:v>
                </c:pt>
                <c:pt idx="1">
                  <c:v>1E-3</c:v>
                </c:pt>
                <c:pt idx="2">
                  <c:v>2E-3</c:v>
                </c:pt>
                <c:pt idx="3">
                  <c:v>3.0000000000000001E-3</c:v>
                </c:pt>
                <c:pt idx="4">
                  <c:v>4.0000000000000001E-3</c:v>
                </c:pt>
              </c:numCache>
            </c:numRef>
          </c:xVal>
          <c:yVal>
            <c:numRef>
              <c:f>learning_rate!$F$4:$F$8</c:f>
              <c:numCache>
                <c:formatCode>0.00%</c:formatCode>
                <c:ptCount val="5"/>
                <c:pt idx="0">
                  <c:v>0.67259999999999998</c:v>
                </c:pt>
                <c:pt idx="1">
                  <c:v>0.68279999999999996</c:v>
                </c:pt>
                <c:pt idx="2">
                  <c:v>0.69420000000000004</c:v>
                </c:pt>
                <c:pt idx="3">
                  <c:v>0.67299999999999993</c:v>
                </c:pt>
                <c:pt idx="4">
                  <c:v>0.67200000000000004</c:v>
                </c:pt>
              </c:numCache>
            </c:numRef>
          </c:yVal>
          <c:smooth val="1"/>
          <c:extLst>
            <c:ext xmlns:c16="http://schemas.microsoft.com/office/drawing/2014/chart" uri="{C3380CC4-5D6E-409C-BE32-E72D297353CC}">
              <c16:uniqueId val="{00000000-2157-423E-9419-85B9AA036558}"/>
            </c:ext>
          </c:extLst>
        </c:ser>
        <c:dLbls>
          <c:showLegendKey val="0"/>
          <c:showVal val="0"/>
          <c:showCatName val="0"/>
          <c:showSerName val="0"/>
          <c:showPercent val="0"/>
          <c:showBubbleSize val="0"/>
        </c:dLbls>
        <c:axId val="1302510144"/>
        <c:axId val="718510688"/>
      </c:scatterChart>
      <c:valAx>
        <c:axId val="1302510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CA" sz="1200"/>
                  <a:t>Learning</a:t>
                </a:r>
                <a:r>
                  <a:rPr lang="en-CA" sz="1200" baseline="0"/>
                  <a:t> R</a:t>
                </a:r>
                <a:r>
                  <a:rPr lang="en-CA" sz="1200"/>
                  <a:t>ate</a:t>
                </a:r>
              </a:p>
            </c:rich>
          </c:tx>
          <c:layout>
            <c:manualLayout>
              <c:xMode val="edge"/>
              <c:yMode val="edge"/>
              <c:x val="0.46412275060377428"/>
              <c:y val="0.9343757860109250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18510688"/>
        <c:crosses val="autoZero"/>
        <c:crossBetween val="midCat"/>
      </c:valAx>
      <c:valAx>
        <c:axId val="71851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a:effectLst/>
                  </a:rPr>
                  <a:t>Best Validation Accurucy</a:t>
                </a:r>
                <a:endParaRPr lang="en-CA" sz="1200">
                  <a:effectLst/>
                </a:endParaRPr>
              </a:p>
            </c:rich>
          </c:tx>
          <c:layout>
            <c:manualLayout>
              <c:xMode val="edge"/>
              <c:yMode val="edge"/>
              <c:x val="7.6575136437769097E-3"/>
              <c:y val="0.35643401381285078"/>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025101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Kernel</a:t>
            </a:r>
            <a:r>
              <a:rPr lang="en-US" baseline="0"/>
              <a:t> Size</a:t>
            </a:r>
            <a:endParaRPr lang="en-US"/>
          </a:p>
          <a:p>
            <a:pPr>
              <a:defRPr/>
            </a:pPr>
            <a:r>
              <a:rPr lang="en-US"/>
              <a:t>ResNet50_LearningRate0.002_Epoch20_BatchSize32</a:t>
            </a:r>
          </a:p>
        </c:rich>
      </c:tx>
      <c:layout>
        <c:manualLayout>
          <c:xMode val="edge"/>
          <c:yMode val="edge"/>
          <c:x val="0.22139398506267075"/>
          <c:y val="1.890615565986662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kernel_size!$C$4:$C$6</c:f>
              <c:numCache>
                <c:formatCode>General</c:formatCode>
                <c:ptCount val="3"/>
                <c:pt idx="0">
                  <c:v>2</c:v>
                </c:pt>
                <c:pt idx="1">
                  <c:v>4</c:v>
                </c:pt>
                <c:pt idx="2">
                  <c:v>8</c:v>
                </c:pt>
              </c:numCache>
            </c:numRef>
          </c:xVal>
          <c:yVal>
            <c:numRef>
              <c:f>kernel_size!$F$4:$F$6</c:f>
              <c:numCache>
                <c:formatCode>0.00%</c:formatCode>
                <c:ptCount val="3"/>
                <c:pt idx="0">
                  <c:v>0.69159999999999999</c:v>
                </c:pt>
                <c:pt idx="1">
                  <c:v>0.69420000000000004</c:v>
                </c:pt>
                <c:pt idx="2">
                  <c:v>0.69199999999999995</c:v>
                </c:pt>
              </c:numCache>
            </c:numRef>
          </c:yVal>
          <c:smooth val="1"/>
          <c:extLst>
            <c:ext xmlns:c16="http://schemas.microsoft.com/office/drawing/2014/chart" uri="{C3380CC4-5D6E-409C-BE32-E72D297353CC}">
              <c16:uniqueId val="{00000000-80E5-4241-A2C2-611843971624}"/>
            </c:ext>
          </c:extLst>
        </c:ser>
        <c:dLbls>
          <c:showLegendKey val="0"/>
          <c:showVal val="0"/>
          <c:showCatName val="0"/>
          <c:showSerName val="0"/>
          <c:showPercent val="0"/>
          <c:showBubbleSize val="0"/>
        </c:dLbls>
        <c:axId val="1302510144"/>
        <c:axId val="718510688"/>
      </c:scatterChart>
      <c:valAx>
        <c:axId val="1302510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CA" sz="1200"/>
                  <a:t>Kernel</a:t>
                </a:r>
                <a:r>
                  <a:rPr lang="en-CA" sz="1200" baseline="0"/>
                  <a:t> S</a:t>
                </a:r>
                <a:r>
                  <a:rPr lang="en-CA" sz="1200"/>
                  <a:t>ize</a:t>
                </a:r>
              </a:p>
            </c:rich>
          </c:tx>
          <c:layout>
            <c:manualLayout>
              <c:xMode val="edge"/>
              <c:yMode val="edge"/>
              <c:x val="0.47232069345231997"/>
              <c:y val="0.9238135132850701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18510688"/>
        <c:crosses val="autoZero"/>
        <c:crossBetween val="midCat"/>
      </c:valAx>
      <c:valAx>
        <c:axId val="71851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a:effectLst/>
                  </a:rPr>
                  <a:t>Best Validation Accurucy</a:t>
                </a:r>
                <a:endParaRPr lang="en-CA" sz="1200">
                  <a:effectLst/>
                </a:endParaRPr>
              </a:p>
            </c:rich>
          </c:tx>
          <c:layout>
            <c:manualLayout>
              <c:xMode val="edge"/>
              <c:yMode val="edge"/>
              <c:x val="3.8892080858048459E-4"/>
              <c:y val="0.2921045872837096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025101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CA" dirty="0"/>
              <a:t>Model Comparison Summary on Dataset1</a:t>
            </a:r>
          </a:p>
        </c:rich>
      </c:tx>
      <c:layout>
        <c:manualLayout>
          <c:xMode val="edge"/>
          <c:yMode val="edge"/>
          <c:x val="0.28593626063143024"/>
          <c:y val="1.4631912354460958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1"/>
          <c:order val="0"/>
          <c:tx>
            <c:v>Adaptation + Pre-trained Model</c:v>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models!$A$2:$A$9</c:f>
              <c:strCache>
                <c:ptCount val="8"/>
                <c:pt idx="0">
                  <c:v>DenseNet</c:v>
                </c:pt>
                <c:pt idx="1">
                  <c:v>ResNet34</c:v>
                </c:pt>
                <c:pt idx="2">
                  <c:v>ResNet50</c:v>
                </c:pt>
                <c:pt idx="3">
                  <c:v>ResNeXt50</c:v>
                </c:pt>
                <c:pt idx="4">
                  <c:v>ConvNeXt_Tiny</c:v>
                </c:pt>
                <c:pt idx="5">
                  <c:v>ConvNeXt_Small</c:v>
                </c:pt>
                <c:pt idx="6">
                  <c:v>ConvNeXt_Base</c:v>
                </c:pt>
                <c:pt idx="7">
                  <c:v>ConvNeXt_Large</c:v>
                </c:pt>
              </c:strCache>
            </c:strRef>
          </c:cat>
          <c:val>
            <c:numRef>
              <c:f>models!$I$2:$I$9</c:f>
              <c:numCache>
                <c:formatCode>General</c:formatCode>
                <c:ptCount val="8"/>
                <c:pt idx="2" formatCode="0.00%">
                  <c:v>0.68920000000000003</c:v>
                </c:pt>
                <c:pt idx="3" formatCode="0.00%">
                  <c:v>0.69169999999999998</c:v>
                </c:pt>
                <c:pt idx="4" formatCode="0.00%">
                  <c:v>0.79749999999999999</c:v>
                </c:pt>
                <c:pt idx="5" formatCode="0.00%">
                  <c:v>0.77869999999999995</c:v>
                </c:pt>
                <c:pt idx="6" formatCode="0.00%">
                  <c:v>0.77790000000000004</c:v>
                </c:pt>
                <c:pt idx="7" formatCode="0.00%">
                  <c:v>0.75170000000000003</c:v>
                </c:pt>
              </c:numCache>
            </c:numRef>
          </c:val>
          <c:extLst>
            <c:ext xmlns:c16="http://schemas.microsoft.com/office/drawing/2014/chart" uri="{C3380CC4-5D6E-409C-BE32-E72D297353CC}">
              <c16:uniqueId val="{00000000-7041-4A50-A086-FFA98CE7814A}"/>
            </c:ext>
          </c:extLst>
        </c:ser>
        <c:ser>
          <c:idx val="0"/>
          <c:order val="1"/>
          <c:tx>
            <c:v>Pre-trained Model</c:v>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models!$A$2:$A$9</c:f>
              <c:strCache>
                <c:ptCount val="8"/>
                <c:pt idx="0">
                  <c:v>DenseNet</c:v>
                </c:pt>
                <c:pt idx="1">
                  <c:v>ResNet34</c:v>
                </c:pt>
                <c:pt idx="2">
                  <c:v>ResNet50</c:v>
                </c:pt>
                <c:pt idx="3">
                  <c:v>ResNeXt50</c:v>
                </c:pt>
                <c:pt idx="4">
                  <c:v>ConvNeXt_Tiny</c:v>
                </c:pt>
                <c:pt idx="5">
                  <c:v>ConvNeXt_Small</c:v>
                </c:pt>
                <c:pt idx="6">
                  <c:v>ConvNeXt_Base</c:v>
                </c:pt>
                <c:pt idx="7">
                  <c:v>ConvNeXt_Large</c:v>
                </c:pt>
              </c:strCache>
            </c:strRef>
          </c:cat>
          <c:val>
            <c:numRef>
              <c:f>models!$H$2:$H$9</c:f>
              <c:numCache>
                <c:formatCode>0.00%</c:formatCode>
                <c:ptCount val="8"/>
                <c:pt idx="0">
                  <c:v>0.68520000000000003</c:v>
                </c:pt>
                <c:pt idx="1">
                  <c:v>0.66210000000000002</c:v>
                </c:pt>
                <c:pt idx="2">
                  <c:v>0.69420000000000004</c:v>
                </c:pt>
                <c:pt idx="3">
                  <c:v>0.72450000000000003</c:v>
                </c:pt>
                <c:pt idx="4">
                  <c:v>0.80330000000000001</c:v>
                </c:pt>
                <c:pt idx="5">
                  <c:v>0.81620000000000004</c:v>
                </c:pt>
                <c:pt idx="6">
                  <c:v>0.84250000000000003</c:v>
                </c:pt>
                <c:pt idx="7">
                  <c:v>0.81389999999999996</c:v>
                </c:pt>
              </c:numCache>
            </c:numRef>
          </c:val>
          <c:extLst>
            <c:ext xmlns:c16="http://schemas.microsoft.com/office/drawing/2014/chart" uri="{C3380CC4-5D6E-409C-BE32-E72D297353CC}">
              <c16:uniqueId val="{00000001-7041-4A50-A086-FFA98CE7814A}"/>
            </c:ext>
          </c:extLst>
        </c:ser>
        <c:dLbls>
          <c:dLblPos val="inEnd"/>
          <c:showLegendKey val="0"/>
          <c:showVal val="1"/>
          <c:showCatName val="0"/>
          <c:showSerName val="0"/>
          <c:showPercent val="0"/>
          <c:showBubbleSize val="0"/>
        </c:dLbls>
        <c:gapWidth val="65"/>
        <c:axId val="868209039"/>
        <c:axId val="1002686895"/>
      </c:barChart>
      <c:catAx>
        <c:axId val="868209039"/>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0" i="0" u="none" strike="noStrike" kern="1200" cap="all" baseline="0">
                <a:solidFill>
                  <a:schemeClr val="dk1">
                    <a:lumMod val="75000"/>
                    <a:lumOff val="25000"/>
                  </a:schemeClr>
                </a:solidFill>
                <a:latin typeface="+mn-lt"/>
                <a:ea typeface="+mn-ea"/>
                <a:cs typeface="+mn-cs"/>
              </a:defRPr>
            </a:pPr>
            <a:endParaRPr lang="en-US"/>
          </a:p>
        </c:txPr>
        <c:crossAx val="1002686895"/>
        <c:crosses val="autoZero"/>
        <c:auto val="1"/>
        <c:lblAlgn val="ctr"/>
        <c:lblOffset val="100"/>
        <c:noMultiLvlLbl val="0"/>
      </c:catAx>
      <c:valAx>
        <c:axId val="1002686895"/>
        <c:scaling>
          <c:orientation val="minMax"/>
          <c:min val="0.60000000000000009"/>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r>
                  <a:rPr lang="en-CA" sz="1200" dirty="0"/>
                  <a:t>Best Validation Accuracy</a:t>
                </a:r>
              </a:p>
            </c:rich>
          </c:tx>
          <c:layout>
            <c:manualLayout>
              <c:xMode val="edge"/>
              <c:yMode val="edge"/>
              <c:x val="0.41176026626237661"/>
              <c:y val="0.89589202339953855"/>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crossAx val="86820903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CA"/>
              <a:t>Model Comparison Summery on Dataset2</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1"/>
          <c:order val="0"/>
          <c:tx>
            <c:v>Adaptation + Pre-trained Model</c:v>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'[Chart in Microsoft PowerPoint]models'!$A$2:$A$9</c:f>
              <c:strCache>
                <c:ptCount val="8"/>
                <c:pt idx="0">
                  <c:v>DenseNet</c:v>
                </c:pt>
                <c:pt idx="1">
                  <c:v>ResNet34</c:v>
                </c:pt>
                <c:pt idx="2">
                  <c:v>ResNet50</c:v>
                </c:pt>
                <c:pt idx="3">
                  <c:v>ResNeXt50</c:v>
                </c:pt>
                <c:pt idx="4">
                  <c:v>ConvNeXt_Tiny</c:v>
                </c:pt>
                <c:pt idx="5">
                  <c:v>ConvNeXt_Small</c:v>
                </c:pt>
                <c:pt idx="6">
                  <c:v>ConvNeXt_Base</c:v>
                </c:pt>
                <c:pt idx="7">
                  <c:v>ConvNeXt_Large</c:v>
                </c:pt>
              </c:strCache>
            </c:strRef>
          </c:cat>
          <c:val>
            <c:numRef>
              <c:f>'[Chart in Microsoft PowerPoint]models'!$I$13:$I$20</c:f>
              <c:numCache>
                <c:formatCode>General</c:formatCode>
                <c:ptCount val="8"/>
                <c:pt idx="2" formatCode="0.00%">
                  <c:v>0.85440000000000005</c:v>
                </c:pt>
                <c:pt idx="3" formatCode="0.00%">
                  <c:v>0.84119999999999995</c:v>
                </c:pt>
                <c:pt idx="5" formatCode="0.00%">
                  <c:v>0.9496</c:v>
                </c:pt>
                <c:pt idx="6" formatCode="0.00%">
                  <c:v>0.96040000000000003</c:v>
                </c:pt>
              </c:numCache>
            </c:numRef>
          </c:val>
          <c:extLst>
            <c:ext xmlns:c16="http://schemas.microsoft.com/office/drawing/2014/chart" uri="{C3380CC4-5D6E-409C-BE32-E72D297353CC}">
              <c16:uniqueId val="{00000000-FA07-4929-94CB-FDA3BD6A9293}"/>
            </c:ext>
          </c:extLst>
        </c:ser>
        <c:ser>
          <c:idx val="0"/>
          <c:order val="1"/>
          <c:tx>
            <c:v>Pre-trained Model</c:v>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'[Chart in Microsoft PowerPoint]models'!$A$2:$A$9</c:f>
              <c:strCache>
                <c:ptCount val="8"/>
                <c:pt idx="0">
                  <c:v>DenseNet</c:v>
                </c:pt>
                <c:pt idx="1">
                  <c:v>ResNet34</c:v>
                </c:pt>
                <c:pt idx="2">
                  <c:v>ResNet50</c:v>
                </c:pt>
                <c:pt idx="3">
                  <c:v>ResNeXt50</c:v>
                </c:pt>
                <c:pt idx="4">
                  <c:v>ConvNeXt_Tiny</c:v>
                </c:pt>
                <c:pt idx="5">
                  <c:v>ConvNeXt_Small</c:v>
                </c:pt>
                <c:pt idx="6">
                  <c:v>ConvNeXt_Base</c:v>
                </c:pt>
                <c:pt idx="7">
                  <c:v>ConvNeXt_Large</c:v>
                </c:pt>
              </c:strCache>
            </c:strRef>
          </c:cat>
          <c:val>
            <c:numRef>
              <c:f>'[Chart in Microsoft PowerPoint]models'!$H$13:$H$20</c:f>
              <c:numCache>
                <c:formatCode>General</c:formatCode>
                <c:ptCount val="8"/>
                <c:pt idx="2" formatCode="0.00%">
                  <c:v>0.83160000000000001</c:v>
                </c:pt>
                <c:pt idx="3" formatCode="0.00%">
                  <c:v>0.83919999999999995</c:v>
                </c:pt>
                <c:pt idx="5" formatCode="0.00%">
                  <c:v>0.93359999999999999</c:v>
                </c:pt>
                <c:pt idx="6" formatCode="0.00%">
                  <c:v>0.94279999999999997</c:v>
                </c:pt>
              </c:numCache>
            </c:numRef>
          </c:val>
          <c:extLst>
            <c:ext xmlns:c16="http://schemas.microsoft.com/office/drawing/2014/chart" uri="{C3380CC4-5D6E-409C-BE32-E72D297353CC}">
              <c16:uniqueId val="{00000001-FA07-4929-94CB-FDA3BD6A9293}"/>
            </c:ext>
          </c:extLst>
        </c:ser>
        <c:dLbls>
          <c:dLblPos val="inEnd"/>
          <c:showLegendKey val="0"/>
          <c:showVal val="1"/>
          <c:showCatName val="0"/>
          <c:showSerName val="0"/>
          <c:showPercent val="0"/>
          <c:showBubbleSize val="0"/>
        </c:dLbls>
        <c:gapWidth val="65"/>
        <c:axId val="868209039"/>
        <c:axId val="1002686895"/>
      </c:barChart>
      <c:catAx>
        <c:axId val="868209039"/>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0" i="0" u="none" strike="noStrike" kern="1200" cap="all" baseline="0">
                <a:solidFill>
                  <a:schemeClr val="dk1">
                    <a:lumMod val="75000"/>
                    <a:lumOff val="25000"/>
                  </a:schemeClr>
                </a:solidFill>
                <a:latin typeface="+mn-lt"/>
                <a:ea typeface="+mn-ea"/>
                <a:cs typeface="+mn-cs"/>
              </a:defRPr>
            </a:pPr>
            <a:endParaRPr lang="en-US"/>
          </a:p>
        </c:txPr>
        <c:crossAx val="1002686895"/>
        <c:crosses val="autoZero"/>
        <c:auto val="1"/>
        <c:lblAlgn val="ctr"/>
        <c:lblOffset val="100"/>
        <c:noMultiLvlLbl val="0"/>
      </c:catAx>
      <c:valAx>
        <c:axId val="1002686895"/>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r>
                  <a:rPr lang="en-US" sz="1200" b="1" i="0" baseline="0" dirty="0">
                    <a:effectLst/>
                  </a:rPr>
                  <a:t>Best Validation Accuracy</a:t>
                </a:r>
                <a:endParaRPr lang="en-CA" sz="1200" b="1" dirty="0">
                  <a:effectLst/>
                </a:endParaRPr>
              </a:p>
            </c:rich>
          </c:tx>
          <c:layout>
            <c:manualLayout>
              <c:xMode val="edge"/>
              <c:yMode val="edge"/>
              <c:x val="0.40049600959351611"/>
              <c:y val="0.89088017353912308"/>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crossAx val="86820903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The Impact of Adaptation Layer on </a:t>
            </a:r>
            <a:r>
              <a:rPr lang="en-US" sz="2000" b="1" baseline="0"/>
              <a:t>Dataset2</a:t>
            </a:r>
            <a:endParaRPr lang="en-US" sz="2000" b="1"/>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0030299260694516E-2"/>
          <c:y val="0.11741389863706847"/>
          <c:w val="0.88484852347698184"/>
          <c:h val="0.60375071411083003"/>
        </c:manualLayout>
      </c:layout>
      <c:scatterChart>
        <c:scatterStyle val="smoothMarker"/>
        <c:varyColors val="0"/>
        <c:ser>
          <c:idx val="4"/>
          <c:order val="0"/>
          <c:tx>
            <c:strRef>
              <c:f>Adaptation!$AB$1</c:f>
              <c:strCache>
                <c:ptCount val="1"/>
                <c:pt idx="0">
                  <c:v>train_convnext_base</c:v>
                </c:pt>
              </c:strCache>
            </c:strRef>
          </c:tx>
          <c:spPr>
            <a:ln w="19050" cap="rnd">
              <a:solidFill>
                <a:schemeClr val="accent1"/>
              </a:solidFill>
              <a:prstDash val="dash"/>
              <a:round/>
            </a:ln>
            <a:effectLst/>
          </c:spPr>
          <c:marker>
            <c:symbol val="circle"/>
            <c:size val="5"/>
            <c:spPr>
              <a:solidFill>
                <a:schemeClr val="accent1"/>
              </a:solidFill>
              <a:ln w="9525">
                <a:solidFill>
                  <a:schemeClr val="accent5"/>
                </a:solidFill>
              </a:ln>
              <a:effectLst/>
            </c:spPr>
          </c:marker>
          <c:xVal>
            <c:numRef>
              <c:f>Adaptation!$AA$2:$AA$21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Adaptation!$AB$2:$AB$21</c:f>
              <c:numCache>
                <c:formatCode>General</c:formatCode>
                <c:ptCount val="20"/>
                <c:pt idx="0">
                  <c:v>65.644171779141104</c:v>
                </c:pt>
                <c:pt idx="1">
                  <c:v>94.478527607361897</c:v>
                </c:pt>
                <c:pt idx="2">
                  <c:v>97.546012269938601</c:v>
                </c:pt>
                <c:pt idx="3">
                  <c:v>100</c:v>
                </c:pt>
                <c:pt idx="4">
                  <c:v>99.386503067484597</c:v>
                </c:pt>
                <c:pt idx="5">
                  <c:v>100</c:v>
                </c:pt>
                <c:pt idx="6">
                  <c:v>99.386503067484597</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yVal>
          <c:smooth val="1"/>
          <c:extLst>
            <c:ext xmlns:c16="http://schemas.microsoft.com/office/drawing/2014/chart" uri="{C3380CC4-5D6E-409C-BE32-E72D297353CC}">
              <c16:uniqueId val="{00000000-B439-4844-8030-B4682AAA7226}"/>
            </c:ext>
          </c:extLst>
        </c:ser>
        <c:ser>
          <c:idx val="5"/>
          <c:order val="1"/>
          <c:tx>
            <c:strRef>
              <c:f>Adaptation!$AC$1</c:f>
              <c:strCache>
                <c:ptCount val="1"/>
                <c:pt idx="0">
                  <c:v>validation_convnext_base</c:v>
                </c:pt>
              </c:strCache>
            </c:strRef>
          </c:tx>
          <c:spPr>
            <a:ln w="19050" cap="rnd">
              <a:solidFill>
                <a:schemeClr val="accent1"/>
              </a:solidFill>
              <a:prstDash val="solid"/>
              <a:round/>
            </a:ln>
            <a:effectLst/>
          </c:spPr>
          <c:marker>
            <c:symbol val="circle"/>
            <c:size val="5"/>
            <c:spPr>
              <a:solidFill>
                <a:schemeClr val="accent1"/>
              </a:solidFill>
              <a:ln w="9525">
                <a:solidFill>
                  <a:schemeClr val="accent1"/>
                </a:solidFill>
              </a:ln>
              <a:effectLst/>
            </c:spPr>
          </c:marker>
          <c:dLbls>
            <c:dLbl>
              <c:idx val="0"/>
              <c:layout>
                <c:manualLayout>
                  <c:x val="-6.7701572721961992E-2"/>
                  <c:y val="-2.85032237003182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439-4844-8030-B4682AAA7226}"/>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Adaptation!$AA$2:$AA$21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Adaptation!$AC$2:$AC$21</c:f>
              <c:numCache>
                <c:formatCode>General</c:formatCode>
                <c:ptCount val="20"/>
                <c:pt idx="0">
                  <c:v>65.72</c:v>
                </c:pt>
                <c:pt idx="1">
                  <c:v>89.8</c:v>
                </c:pt>
                <c:pt idx="2">
                  <c:v>91.28</c:v>
                </c:pt>
                <c:pt idx="3">
                  <c:v>93.04</c:v>
                </c:pt>
                <c:pt idx="4">
                  <c:v>92.8</c:v>
                </c:pt>
                <c:pt idx="5">
                  <c:v>92.92</c:v>
                </c:pt>
                <c:pt idx="6">
                  <c:v>93.4</c:v>
                </c:pt>
                <c:pt idx="7">
                  <c:v>94.08</c:v>
                </c:pt>
                <c:pt idx="8">
                  <c:v>94.24</c:v>
                </c:pt>
                <c:pt idx="9">
                  <c:v>94.2</c:v>
                </c:pt>
                <c:pt idx="10">
                  <c:v>94.16</c:v>
                </c:pt>
                <c:pt idx="11">
                  <c:v>94.2</c:v>
                </c:pt>
                <c:pt idx="12">
                  <c:v>94.28</c:v>
                </c:pt>
                <c:pt idx="13">
                  <c:v>94.24</c:v>
                </c:pt>
                <c:pt idx="14">
                  <c:v>94.28</c:v>
                </c:pt>
                <c:pt idx="15">
                  <c:v>94.28</c:v>
                </c:pt>
                <c:pt idx="16">
                  <c:v>94.28</c:v>
                </c:pt>
                <c:pt idx="17">
                  <c:v>94.28</c:v>
                </c:pt>
                <c:pt idx="18">
                  <c:v>94.28</c:v>
                </c:pt>
                <c:pt idx="19">
                  <c:v>94.28</c:v>
                </c:pt>
              </c:numCache>
            </c:numRef>
          </c:yVal>
          <c:smooth val="1"/>
          <c:extLst>
            <c:ext xmlns:c16="http://schemas.microsoft.com/office/drawing/2014/chart" uri="{C3380CC4-5D6E-409C-BE32-E72D297353CC}">
              <c16:uniqueId val="{00000002-B439-4844-8030-B4682AAA7226}"/>
            </c:ext>
          </c:extLst>
        </c:ser>
        <c:ser>
          <c:idx val="6"/>
          <c:order val="2"/>
          <c:tx>
            <c:strRef>
              <c:f>Adaptation!$AK$1</c:f>
              <c:strCache>
                <c:ptCount val="1"/>
                <c:pt idx="0">
                  <c:v>train_adaptation + convnext_base</c:v>
                </c:pt>
              </c:strCache>
            </c:strRef>
          </c:tx>
          <c:spPr>
            <a:ln w="19050" cap="rnd">
              <a:solidFill>
                <a:schemeClr val="accent2"/>
              </a:solidFill>
              <a:prstDash val="dash"/>
              <a:round/>
            </a:ln>
            <a:effectLst/>
          </c:spPr>
          <c:marker>
            <c:symbol val="circle"/>
            <c:size val="5"/>
            <c:spPr>
              <a:solidFill>
                <a:schemeClr val="accent2"/>
              </a:solidFill>
              <a:ln w="9525">
                <a:solidFill>
                  <a:schemeClr val="accent2"/>
                </a:solidFill>
              </a:ln>
              <a:effectLst/>
            </c:spPr>
          </c:marker>
          <c:dLbls>
            <c:dLbl>
              <c:idx val="0"/>
              <c:layout>
                <c:manualLayout>
                  <c:x val="-6.6305951762944002E-2"/>
                  <c:y val="-2.8503223700318291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2"/>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439-4844-8030-B4682AAA7226}"/>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Adaptation!$AJ$2:$AJ$21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Adaptation!$AK$2:$AK$21</c:f>
              <c:numCache>
                <c:formatCode>General</c:formatCode>
                <c:ptCount val="20"/>
                <c:pt idx="0">
                  <c:v>91.411042944785194</c:v>
                </c:pt>
                <c:pt idx="1">
                  <c:v>96.932515337423297</c:v>
                </c:pt>
                <c:pt idx="2">
                  <c:v>99.386503067484597</c:v>
                </c:pt>
                <c:pt idx="3">
                  <c:v>99.386503067484597</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yVal>
          <c:smooth val="1"/>
          <c:extLst>
            <c:ext xmlns:c16="http://schemas.microsoft.com/office/drawing/2014/chart" uri="{C3380CC4-5D6E-409C-BE32-E72D297353CC}">
              <c16:uniqueId val="{00000004-B439-4844-8030-B4682AAA7226}"/>
            </c:ext>
          </c:extLst>
        </c:ser>
        <c:ser>
          <c:idx val="7"/>
          <c:order val="3"/>
          <c:tx>
            <c:strRef>
              <c:f>Adaptation!$AL$1</c:f>
              <c:strCache>
                <c:ptCount val="1"/>
                <c:pt idx="0">
                  <c:v>validation_adaptation + convnext_base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Lbl>
              <c:idx val="0"/>
              <c:layout>
                <c:manualLayout>
                  <c:x val="-5.7932226008836164E-2"/>
                  <c:y val="4.66416387823389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439-4844-8030-B4682AAA7226}"/>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Adaptation!$AJ$2:$AJ$21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Adaptation!$AL$2:$AL$21</c:f>
              <c:numCache>
                <c:formatCode>General</c:formatCode>
                <c:ptCount val="20"/>
                <c:pt idx="0">
                  <c:v>88.28</c:v>
                </c:pt>
                <c:pt idx="1">
                  <c:v>92.84</c:v>
                </c:pt>
                <c:pt idx="2">
                  <c:v>94.44</c:v>
                </c:pt>
                <c:pt idx="3">
                  <c:v>95.2</c:v>
                </c:pt>
                <c:pt idx="4">
                  <c:v>95.36</c:v>
                </c:pt>
                <c:pt idx="5">
                  <c:v>95.12</c:v>
                </c:pt>
                <c:pt idx="6">
                  <c:v>95.56</c:v>
                </c:pt>
                <c:pt idx="7">
                  <c:v>96.04</c:v>
                </c:pt>
                <c:pt idx="8">
                  <c:v>95.88</c:v>
                </c:pt>
                <c:pt idx="9">
                  <c:v>95.84</c:v>
                </c:pt>
                <c:pt idx="10">
                  <c:v>95.72</c:v>
                </c:pt>
                <c:pt idx="11">
                  <c:v>95.72</c:v>
                </c:pt>
                <c:pt idx="12">
                  <c:v>95.72</c:v>
                </c:pt>
                <c:pt idx="13">
                  <c:v>95.72</c:v>
                </c:pt>
                <c:pt idx="14">
                  <c:v>95.72</c:v>
                </c:pt>
                <c:pt idx="15">
                  <c:v>95.72</c:v>
                </c:pt>
                <c:pt idx="16">
                  <c:v>95.72</c:v>
                </c:pt>
                <c:pt idx="17">
                  <c:v>95.72</c:v>
                </c:pt>
                <c:pt idx="18">
                  <c:v>95.72</c:v>
                </c:pt>
                <c:pt idx="19">
                  <c:v>95.72</c:v>
                </c:pt>
              </c:numCache>
            </c:numRef>
          </c:yVal>
          <c:smooth val="1"/>
          <c:extLst>
            <c:ext xmlns:c16="http://schemas.microsoft.com/office/drawing/2014/chart" uri="{C3380CC4-5D6E-409C-BE32-E72D297353CC}">
              <c16:uniqueId val="{00000006-B439-4844-8030-B4682AAA7226}"/>
            </c:ext>
          </c:extLst>
        </c:ser>
        <c:dLbls>
          <c:showLegendKey val="0"/>
          <c:showVal val="0"/>
          <c:showCatName val="0"/>
          <c:showSerName val="0"/>
          <c:showPercent val="0"/>
          <c:showBubbleSize val="0"/>
        </c:dLbls>
        <c:axId val="771843839"/>
        <c:axId val="827554303"/>
      </c:scatterChart>
      <c:valAx>
        <c:axId val="771843839"/>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Epoch</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27554303"/>
        <c:crosses val="autoZero"/>
        <c:crossBetween val="midCat"/>
      </c:valAx>
      <c:valAx>
        <c:axId val="827554303"/>
        <c:scaling>
          <c:orientation val="minMax"/>
          <c:min val="6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b="0" i="0" baseline="0">
                    <a:effectLst/>
                  </a:rPr>
                  <a:t>Best Validation Accurucy</a:t>
                </a:r>
                <a:endParaRPr lang="en-CA" sz="1600">
                  <a:effectLst/>
                </a:endParaRP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771843839"/>
        <c:crosses val="autoZero"/>
        <c:crossBetween val="midCat"/>
      </c:valAx>
      <c:spPr>
        <a:noFill/>
        <a:ln>
          <a:noFill/>
        </a:ln>
        <a:effectLst/>
      </c:spPr>
    </c:plotArea>
    <c:legend>
      <c:legendPos val="b"/>
      <c:layout>
        <c:manualLayout>
          <c:xMode val="edge"/>
          <c:yMode val="edge"/>
          <c:x val="5.1135002481348134E-2"/>
          <c:y val="0.86875744715579861"/>
          <c:w val="0.88320707542463139"/>
          <c:h val="0.1166208275524361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C8B24-3775-BE4A-8960-22D0ADEC2848}" type="datetimeFigureOut">
              <a:rPr lang="en-US" smtClean="0"/>
              <a:t>3/29/23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7EFB9-081A-4E4E-8836-5967DBC5F516}" type="slidenum">
              <a:rPr lang="en-US" smtClean="0"/>
              <a:t>‹#›</a:t>
            </a:fld>
            <a:endParaRPr lang="en-US"/>
          </a:p>
        </p:txBody>
      </p:sp>
    </p:spTree>
    <p:extLst>
      <p:ext uri="{BB962C8B-B14F-4D97-AF65-F5344CB8AC3E}">
        <p14:creationId xmlns:p14="http://schemas.microsoft.com/office/powerpoint/2010/main" val="89598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a:t>
            </a:r>
          </a:p>
        </p:txBody>
      </p:sp>
      <p:sp>
        <p:nvSpPr>
          <p:cNvPr id="4" name="Slide Number Placeholder 3"/>
          <p:cNvSpPr>
            <a:spLocks noGrp="1"/>
          </p:cNvSpPr>
          <p:nvPr>
            <p:ph type="sldNum" sz="quarter" idx="5"/>
          </p:nvPr>
        </p:nvSpPr>
        <p:spPr/>
        <p:txBody>
          <a:bodyPr/>
          <a:lstStyle/>
          <a:p>
            <a:fld id="{EEE7EFB9-081A-4E4E-8836-5967DBC5F516}" type="slidenum">
              <a:rPr lang="en-US" smtClean="0"/>
              <a:t>1</a:t>
            </a:fld>
            <a:endParaRPr lang="en-US"/>
          </a:p>
        </p:txBody>
      </p:sp>
    </p:spTree>
    <p:extLst>
      <p:ext uri="{BB962C8B-B14F-4D97-AF65-F5344CB8AC3E}">
        <p14:creationId xmlns:p14="http://schemas.microsoft.com/office/powerpoint/2010/main" val="1738164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This is the pipeline of the encryption-robust CNN model after the addition of the adaptation network. The adapted images are fed to feature learning network and then classification network which is the baseline we select during step 1. </a:t>
            </a:r>
          </a:p>
        </p:txBody>
      </p:sp>
      <p:sp>
        <p:nvSpPr>
          <p:cNvPr id="4" name="Slide Number Placeholder 3"/>
          <p:cNvSpPr>
            <a:spLocks noGrp="1"/>
          </p:cNvSpPr>
          <p:nvPr>
            <p:ph type="sldNum" sz="quarter" idx="5"/>
          </p:nvPr>
        </p:nvSpPr>
        <p:spPr/>
        <p:txBody>
          <a:bodyPr/>
          <a:lstStyle/>
          <a:p>
            <a:fld id="{EEE7EFB9-081A-4E4E-8836-5967DBC5F516}" type="slidenum">
              <a:rPr lang="en-US" smtClean="0"/>
              <a:t>10</a:t>
            </a:fld>
            <a:endParaRPr lang="en-US"/>
          </a:p>
        </p:txBody>
      </p:sp>
    </p:spTree>
    <p:extLst>
      <p:ext uri="{BB962C8B-B14F-4D97-AF65-F5344CB8AC3E}">
        <p14:creationId xmlns:p14="http://schemas.microsoft.com/office/powerpoint/2010/main" val="992442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From mid-term presentation:</a:t>
            </a:r>
          </a:p>
          <a:p>
            <a:r>
              <a:rPr lang="en-CA" sz="1200" dirty="0"/>
              <a:t>Batch size  = </a:t>
            </a:r>
            <a:r>
              <a:rPr lang="en-US" dirty="0"/>
              <a:t>128</a:t>
            </a:r>
          </a:p>
          <a:p>
            <a:r>
              <a:rPr lang="en-US" dirty="0"/>
              <a:t>RESNET 34</a:t>
            </a:r>
          </a:p>
          <a:p>
            <a:r>
              <a:rPr lang="en-US" dirty="0"/>
              <a:t>GAN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effectLst/>
                <a:latin typeface="Helvetica Neue" panose="02000503000000020004" pitchFamily="2" charset="0"/>
              </a:rPr>
              <a:t>ConvNeXtxLARGE</a:t>
            </a:r>
            <a:r>
              <a:rPr lang="en-CA" dirty="0">
                <a:effectLst/>
                <a:latin typeface="Helvetica Neue" panose="02000503000000020004" pitchFamily="2" charset="0"/>
              </a:rPr>
              <a:t> (86.7%) </a:t>
            </a:r>
            <a:r>
              <a:rPr lang="en-CA" dirty="0" err="1">
                <a:effectLst/>
                <a:latin typeface="Helvetica Neue" panose="02000503000000020004" pitchFamily="2" charset="0"/>
              </a:rPr>
              <a:t>ConvNeXtBase</a:t>
            </a:r>
            <a:r>
              <a:rPr lang="en-CA" dirty="0">
                <a:effectLst/>
                <a:latin typeface="Helvetica Neue" panose="02000503000000020004" pitchFamily="2" charset="0"/>
              </a:rPr>
              <a:t>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Neue" panose="02000503000000020004" pitchFamily="2" charset="0"/>
              </a:rPr>
              <a:t>Data enhancement &amp; transformations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Neue" panose="02000503000000020004" pitchFamily="2" charset="0"/>
              </a:rPr>
              <a:t>Change the kernel size (2% impro</a:t>
            </a:r>
            <a:r>
              <a:rPr lang="en-US" altLang="zh-CN" dirty="0" err="1">
                <a:effectLst/>
                <a:latin typeface="Helvetica Neue" panose="02000503000000020004" pitchFamily="2" charset="0"/>
              </a:rPr>
              <a:t>ve</a:t>
            </a:r>
            <a:r>
              <a:rPr lang="en-CA" dirty="0" err="1">
                <a:effectLst/>
                <a:latin typeface="Helvetica Neue" panose="02000503000000020004" pitchFamily="2" charset="0"/>
              </a:rPr>
              <a:t>ment</a:t>
            </a:r>
            <a:r>
              <a:rPr lang="en-CA" dirty="0">
                <a:effectLst/>
                <a:latin typeface="Helvetica Neue" panose="020005030000000200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Neue" panose="02000503000000020004" pitchFamily="2" charset="0"/>
              </a:rPr>
              <a:t>Remove the pooling layers</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11</a:t>
            </a:fld>
            <a:endParaRPr lang="en-US"/>
          </a:p>
        </p:txBody>
      </p:sp>
    </p:spTree>
    <p:extLst>
      <p:ext uri="{BB962C8B-B14F-4D97-AF65-F5344CB8AC3E}">
        <p14:creationId xmlns:p14="http://schemas.microsoft.com/office/powerpoint/2010/main" val="392329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Optimized through performance comparison on ResNet34 &amp; 50, verified on ResNext50 and </a:t>
            </a:r>
            <a:r>
              <a:rPr lang="en-CA" dirty="0" err="1">
                <a:effectLst/>
                <a:latin typeface="Helvetica" pitchFamily="2" charset="0"/>
              </a:rPr>
              <a:t>ConvNext</a:t>
            </a:r>
            <a:endParaRPr lang="en-CA"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solidFill>
                  <a:srgbClr val="00B050"/>
                </a:solidFill>
                <a:effectLst/>
                <a:latin typeface="Helvetica" pitchFamily="2" charset="0"/>
              </a:rPr>
              <a:t>Batch Size = 32</a:t>
            </a:r>
            <a:endParaRPr lang="en-CA" b="1" dirty="0">
              <a:solidFill>
                <a:srgbClr val="00B050"/>
              </a:solidFill>
            </a:endParaRPr>
          </a:p>
          <a:p>
            <a:r>
              <a:rPr lang="en-CA" dirty="0">
                <a:effectLst/>
                <a:latin typeface="Helvetica" pitchFamily="2" charset="0"/>
              </a:rPr>
              <a:t>1, performance </a:t>
            </a:r>
          </a:p>
          <a:p>
            <a:r>
              <a:rPr lang="en-CA" dirty="0">
                <a:effectLst/>
                <a:latin typeface="Helvetica" pitchFamily="2" charset="0"/>
              </a:rPr>
              <a:t>2, efficiency</a:t>
            </a:r>
          </a:p>
        </p:txBody>
      </p:sp>
      <p:sp>
        <p:nvSpPr>
          <p:cNvPr id="4" name="Slide Number Placeholder 3"/>
          <p:cNvSpPr>
            <a:spLocks noGrp="1"/>
          </p:cNvSpPr>
          <p:nvPr>
            <p:ph type="sldNum" sz="quarter" idx="5"/>
          </p:nvPr>
        </p:nvSpPr>
        <p:spPr/>
        <p:txBody>
          <a:bodyPr/>
          <a:lstStyle/>
          <a:p>
            <a:fld id="{EEE7EFB9-081A-4E4E-8836-5967DBC5F516}" type="slidenum">
              <a:rPr lang="en-US" smtClean="0"/>
              <a:t>12</a:t>
            </a:fld>
            <a:endParaRPr lang="en-US"/>
          </a:p>
        </p:txBody>
      </p:sp>
    </p:spTree>
    <p:extLst>
      <p:ext uri="{BB962C8B-B14F-4D97-AF65-F5344CB8AC3E}">
        <p14:creationId xmlns:p14="http://schemas.microsoft.com/office/powerpoint/2010/main" val="2185838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Optimized through performance comparison on ResNet50</a:t>
            </a:r>
          </a:p>
          <a:p>
            <a:r>
              <a:rPr lang="en-CA" sz="1200" b="1" dirty="0">
                <a:solidFill>
                  <a:srgbClr val="00B050"/>
                </a:solidFill>
                <a:effectLst/>
                <a:latin typeface="Helvetica" pitchFamily="2" charset="0"/>
              </a:rPr>
              <a:t>Learning Rate= 0.002</a:t>
            </a:r>
            <a:endParaRPr lang="en-CA" sz="1200" b="1" dirty="0">
              <a:solidFill>
                <a:srgbClr val="00B050"/>
              </a:solidFill>
            </a:endParaRPr>
          </a:p>
          <a:p>
            <a:r>
              <a:rPr lang="en-CA" dirty="0">
                <a:effectLst/>
                <a:latin typeface="Helvetica" pitchFamily="2" charset="0"/>
              </a:rPr>
              <a:t>1, performance </a:t>
            </a:r>
          </a:p>
        </p:txBody>
      </p:sp>
      <p:sp>
        <p:nvSpPr>
          <p:cNvPr id="4" name="Slide Number Placeholder 3"/>
          <p:cNvSpPr>
            <a:spLocks noGrp="1"/>
          </p:cNvSpPr>
          <p:nvPr>
            <p:ph type="sldNum" sz="quarter" idx="5"/>
          </p:nvPr>
        </p:nvSpPr>
        <p:spPr/>
        <p:txBody>
          <a:bodyPr/>
          <a:lstStyle/>
          <a:p>
            <a:fld id="{EEE7EFB9-081A-4E4E-8836-5967DBC5F516}" type="slidenum">
              <a:rPr lang="en-US" smtClean="0"/>
              <a:t>13</a:t>
            </a:fld>
            <a:endParaRPr lang="en-US"/>
          </a:p>
        </p:txBody>
      </p:sp>
    </p:spTree>
    <p:extLst>
      <p:ext uri="{BB962C8B-B14F-4D97-AF65-F5344CB8AC3E}">
        <p14:creationId xmlns:p14="http://schemas.microsoft.com/office/powerpoint/2010/main" val="96238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Optimized through performance comparison on ResNet50</a:t>
            </a:r>
          </a:p>
          <a:p>
            <a:r>
              <a:rPr lang="en-CA" sz="1200" b="1" dirty="0">
                <a:solidFill>
                  <a:srgbClr val="00B050"/>
                </a:solidFill>
                <a:effectLst/>
                <a:latin typeface="Helvetica" pitchFamily="2" charset="0"/>
              </a:rPr>
              <a:t>Kernel Size= 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00B050"/>
                </a:solidFill>
                <a:effectLst/>
                <a:latin typeface="Helvetica" pitchFamily="2" charset="0"/>
              </a:rPr>
              <a:t>Kernel Size= 8</a:t>
            </a:r>
            <a:endParaRPr lang="en-CA" sz="1200" b="1" dirty="0">
              <a:solidFill>
                <a:srgbClr val="00B050"/>
              </a:solidFill>
            </a:endParaRPr>
          </a:p>
          <a:p>
            <a:r>
              <a:rPr lang="en-CA" dirty="0">
                <a:effectLst/>
                <a:latin typeface="Helvetica" pitchFamily="2" charset="0"/>
              </a:rPr>
              <a:t>1, performance</a:t>
            </a:r>
          </a:p>
        </p:txBody>
      </p:sp>
      <p:sp>
        <p:nvSpPr>
          <p:cNvPr id="4" name="Slide Number Placeholder 3"/>
          <p:cNvSpPr>
            <a:spLocks noGrp="1"/>
          </p:cNvSpPr>
          <p:nvPr>
            <p:ph type="sldNum" sz="quarter" idx="5"/>
          </p:nvPr>
        </p:nvSpPr>
        <p:spPr/>
        <p:txBody>
          <a:bodyPr/>
          <a:lstStyle/>
          <a:p>
            <a:fld id="{EEE7EFB9-081A-4E4E-8836-5967DBC5F516}" type="slidenum">
              <a:rPr lang="en-US" smtClean="0"/>
              <a:t>14</a:t>
            </a:fld>
            <a:endParaRPr lang="en-US"/>
          </a:p>
        </p:txBody>
      </p:sp>
    </p:spTree>
    <p:extLst>
      <p:ext uri="{BB962C8B-B14F-4D97-AF65-F5344CB8AC3E}">
        <p14:creationId xmlns:p14="http://schemas.microsoft.com/office/powerpoint/2010/main" val="2470321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30min per run</a:t>
            </a:r>
          </a:p>
        </p:txBody>
      </p:sp>
      <p:sp>
        <p:nvSpPr>
          <p:cNvPr id="4" name="Slide Number Placeholder 3"/>
          <p:cNvSpPr>
            <a:spLocks noGrp="1"/>
          </p:cNvSpPr>
          <p:nvPr>
            <p:ph type="sldNum" sz="quarter" idx="5"/>
          </p:nvPr>
        </p:nvSpPr>
        <p:spPr/>
        <p:txBody>
          <a:bodyPr/>
          <a:lstStyle/>
          <a:p>
            <a:fld id="{EEE7EFB9-081A-4E4E-8836-5967DBC5F516}" type="slidenum">
              <a:rPr lang="en-US" smtClean="0"/>
              <a:t>15</a:t>
            </a:fld>
            <a:endParaRPr lang="en-US"/>
          </a:p>
        </p:txBody>
      </p:sp>
    </p:spTree>
    <p:extLst>
      <p:ext uri="{BB962C8B-B14F-4D97-AF65-F5344CB8AC3E}">
        <p14:creationId xmlns:p14="http://schemas.microsoft.com/office/powerpoint/2010/main" val="406650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30min per run</a:t>
            </a:r>
          </a:p>
          <a:p>
            <a:r>
              <a:rPr lang="en-CA" dirty="0">
                <a:effectLst/>
                <a:latin typeface="Helvetica" pitchFamily="2" charset="0"/>
              </a:rPr>
              <a:t>Optimized through performance comparison on ResNet50</a:t>
            </a:r>
          </a:p>
          <a:p>
            <a:r>
              <a:rPr lang="en-CA" sz="1200" b="1" dirty="0">
                <a:solidFill>
                  <a:srgbClr val="00B050"/>
                </a:solidFill>
                <a:effectLst/>
                <a:latin typeface="Helvetica" pitchFamily="2" charset="0"/>
              </a:rPr>
              <a:t>Kernel Size= 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00B050"/>
                </a:solidFill>
                <a:effectLst/>
                <a:latin typeface="Helvetica" pitchFamily="2" charset="0"/>
              </a:rPr>
              <a:t>Kernel Size= 8</a:t>
            </a:r>
            <a:endParaRPr lang="en-CA" sz="1200" b="1" dirty="0">
              <a:solidFill>
                <a:srgbClr val="00B050"/>
              </a:solidFill>
            </a:endParaRPr>
          </a:p>
          <a:p>
            <a:r>
              <a:rPr lang="en-CA" dirty="0">
                <a:effectLst/>
                <a:latin typeface="Helvetica" pitchFamily="2" charset="0"/>
              </a:rPr>
              <a:t>1, performance</a:t>
            </a:r>
          </a:p>
          <a:p>
            <a:endParaRPr lang="en-CA" dirty="0">
              <a:effectLst/>
              <a:latin typeface="Helvetica" pitchFamily="2" charset="0"/>
            </a:endParaRPr>
          </a:p>
          <a:p>
            <a:r>
              <a:rPr lang="en-US" dirty="0">
                <a:effectLst/>
                <a:latin typeface="Helvetica" pitchFamily="2" charset="0"/>
              </a:rPr>
              <a:t>torch.cuda.OutOfMemoryError: CUDA out of memory. Tried to allocate 20.00 MiB (GPU 0; 10.00 GiB total capacity; 9.08 GiB already allocated; 0 bytes free; 9.28 GiB reserved in total by </a:t>
            </a:r>
            <a:r>
              <a:rPr lang="en-US" dirty="0" err="1">
                <a:effectLst/>
                <a:latin typeface="Helvetica" pitchFamily="2" charset="0"/>
              </a:rPr>
              <a:t>PyTorch</a:t>
            </a:r>
            <a:r>
              <a:rPr lang="en-US" dirty="0">
                <a:effectLst/>
                <a:latin typeface="Helvetica" pitchFamily="2" charset="0"/>
              </a:rPr>
              <a:t>)</a:t>
            </a:r>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16</a:t>
            </a:fld>
            <a:endParaRPr lang="en-US"/>
          </a:p>
        </p:txBody>
      </p:sp>
    </p:spTree>
    <p:extLst>
      <p:ext uri="{BB962C8B-B14F-4D97-AF65-F5344CB8AC3E}">
        <p14:creationId xmlns:p14="http://schemas.microsoft.com/office/powerpoint/2010/main" val="2593426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30min per run</a:t>
            </a:r>
          </a:p>
          <a:p>
            <a:r>
              <a:rPr lang="en-CA" dirty="0">
                <a:effectLst/>
                <a:latin typeface="Helvetica" pitchFamily="2" charset="0"/>
              </a:rPr>
              <a:t>Optimized through performance comparison on ResNet50</a:t>
            </a:r>
          </a:p>
          <a:p>
            <a:r>
              <a:rPr lang="en-CA" sz="1200" b="1" dirty="0">
                <a:solidFill>
                  <a:srgbClr val="00B050"/>
                </a:solidFill>
                <a:effectLst/>
                <a:latin typeface="Helvetica" pitchFamily="2" charset="0"/>
              </a:rPr>
              <a:t>Kernel Size= 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00B050"/>
                </a:solidFill>
                <a:effectLst/>
                <a:latin typeface="Helvetica" pitchFamily="2" charset="0"/>
              </a:rPr>
              <a:t>Kernel Size= 8</a:t>
            </a:r>
            <a:endParaRPr lang="en-CA" sz="1200" b="1" dirty="0">
              <a:solidFill>
                <a:srgbClr val="00B050"/>
              </a:solidFill>
            </a:endParaRPr>
          </a:p>
          <a:p>
            <a:r>
              <a:rPr lang="en-CA" dirty="0">
                <a:effectLst/>
                <a:latin typeface="Helvetica" pitchFamily="2" charset="0"/>
              </a:rPr>
              <a:t>1, performance</a:t>
            </a:r>
          </a:p>
        </p:txBody>
      </p:sp>
      <p:sp>
        <p:nvSpPr>
          <p:cNvPr id="4" name="Slide Number Placeholder 3"/>
          <p:cNvSpPr>
            <a:spLocks noGrp="1"/>
          </p:cNvSpPr>
          <p:nvPr>
            <p:ph type="sldNum" sz="quarter" idx="5"/>
          </p:nvPr>
        </p:nvSpPr>
        <p:spPr/>
        <p:txBody>
          <a:bodyPr/>
          <a:lstStyle/>
          <a:p>
            <a:fld id="{EEE7EFB9-081A-4E4E-8836-5967DBC5F516}" type="slidenum">
              <a:rPr lang="en-US" smtClean="0"/>
              <a:t>17</a:t>
            </a:fld>
            <a:endParaRPr lang="en-US"/>
          </a:p>
        </p:txBody>
      </p:sp>
    </p:spTree>
    <p:extLst>
      <p:ext uri="{BB962C8B-B14F-4D97-AF65-F5344CB8AC3E}">
        <p14:creationId xmlns:p14="http://schemas.microsoft.com/office/powerpoint/2010/main" val="2926093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18</a:t>
            </a:fld>
            <a:endParaRPr lang="en-US"/>
          </a:p>
        </p:txBody>
      </p:sp>
    </p:spTree>
    <p:extLst>
      <p:ext uri="{BB962C8B-B14F-4D97-AF65-F5344CB8AC3E}">
        <p14:creationId xmlns:p14="http://schemas.microsoft.com/office/powerpoint/2010/main" val="1143590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19</a:t>
            </a:fld>
            <a:endParaRPr lang="en-US"/>
          </a:p>
        </p:txBody>
      </p:sp>
    </p:spTree>
    <p:extLst>
      <p:ext uri="{BB962C8B-B14F-4D97-AF65-F5344CB8AC3E}">
        <p14:creationId xmlns:p14="http://schemas.microsoft.com/office/powerpoint/2010/main" val="154249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Calibri" panose="020F0502020204030204" pitchFamily="34" charset="0"/>
                <a:ea typeface="DengXian" panose="02010600030101010101" pitchFamily="2" charset="-122"/>
                <a:cs typeface="Times New Roman" panose="02020603050405020304" pitchFamily="18" charset="0"/>
              </a:rPr>
              <a:t>This project is basically mapping the real world case of privacy-preserving machine learning. The client, who has limited capacity to classify the collected images, out-sources the job to a third party ML service provider. To protect the image information, in this project client applied encryption through liner transformation which falls the category called Hill Cipher. The transformation key or cipher key is generated and kept at client side. </a:t>
            </a:r>
            <a:r>
              <a:rPr lang="en-CA" sz="1800" i="1" u="none" strike="sngStrike" dirty="0">
                <a:effectLst/>
                <a:latin typeface="Calibri" panose="020F0502020204030204" pitchFamily="34" charset="0"/>
                <a:ea typeface="DengXian" panose="02010600030101010101" pitchFamily="2" charset="-122"/>
                <a:cs typeface="Times New Roman" panose="02020603050405020304" pitchFamily="18" charset="0"/>
              </a:rPr>
              <a:t>So we as a service provider, our approach to provide the service should not decrypt the transformation key. </a:t>
            </a:r>
          </a:p>
          <a:p>
            <a:r>
              <a:rPr lang="en-CA" sz="1800" dirty="0">
                <a:effectLst/>
                <a:latin typeface="Calibri" panose="020F0502020204030204" pitchFamily="34" charset="0"/>
                <a:ea typeface="DengXian" panose="02010600030101010101" pitchFamily="2" charset="-122"/>
                <a:cs typeface="Times New Roman" panose="02020603050405020304" pitchFamily="18" charset="0"/>
              </a:rPr>
              <a:t>In the most cases, this encryption tends to be learnable, which means that it can encrypt images for human meanwhile third party service providers can directly train the model with the encrypted images and label info. Developing the network model is very important as it can avoid the privacy issue between client and third party in the business</a:t>
            </a:r>
            <a:r>
              <a:rPr lang="en-CA" sz="2800" dirty="0">
                <a:effectLst/>
              </a:rPr>
              <a:t> </a:t>
            </a:r>
            <a:endParaRPr lang="en-CA"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a:t>
            </a:fld>
            <a:endParaRPr lang="en-US"/>
          </a:p>
        </p:txBody>
      </p:sp>
    </p:spTree>
    <p:extLst>
      <p:ext uri="{BB962C8B-B14F-4D97-AF65-F5344CB8AC3E}">
        <p14:creationId xmlns:p14="http://schemas.microsoft.com/office/powerpoint/2010/main" val="3820680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We decomposed the adaptation network from the model, and passed the encrypted image into the adaptation network, getting the adapted image.</a:t>
            </a:r>
          </a:p>
        </p:txBody>
      </p:sp>
      <p:sp>
        <p:nvSpPr>
          <p:cNvPr id="4" name="Slide Number Placeholder 3"/>
          <p:cNvSpPr>
            <a:spLocks noGrp="1"/>
          </p:cNvSpPr>
          <p:nvPr>
            <p:ph type="sldNum" sz="quarter" idx="5"/>
          </p:nvPr>
        </p:nvSpPr>
        <p:spPr/>
        <p:txBody>
          <a:bodyPr/>
          <a:lstStyle/>
          <a:p>
            <a:fld id="{EEE7EFB9-081A-4E4E-8836-5967DBC5F516}" type="slidenum">
              <a:rPr lang="en-US" smtClean="0"/>
              <a:t>20</a:t>
            </a:fld>
            <a:endParaRPr lang="en-US"/>
          </a:p>
        </p:txBody>
      </p:sp>
    </p:spTree>
    <p:extLst>
      <p:ext uri="{BB962C8B-B14F-4D97-AF65-F5344CB8AC3E}">
        <p14:creationId xmlns:p14="http://schemas.microsoft.com/office/powerpoint/2010/main" val="4148010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The </a:t>
            </a:r>
            <a:r>
              <a:rPr lang="en-US" dirty="0">
                <a:effectLst/>
                <a:latin typeface="Helvetica" pitchFamily="2" charset="0"/>
              </a:rPr>
              <a:t>learning ability of </a:t>
            </a:r>
            <a:r>
              <a:rPr lang="en-US" dirty="0" err="1">
                <a:effectLst/>
                <a:latin typeface="Helvetica" pitchFamily="2" charset="0"/>
              </a:rPr>
              <a:t>ConvNeXt</a:t>
            </a:r>
            <a:r>
              <a:rPr lang="en-US" dirty="0">
                <a:effectLst/>
                <a:latin typeface="Helvetica" pitchFamily="2" charset="0"/>
              </a:rPr>
              <a:t> is much stronger than the adaptation network. </a:t>
            </a:r>
            <a:r>
              <a:rPr lang="en-US" dirty="0" err="1">
                <a:effectLst/>
                <a:latin typeface="Helvetica" pitchFamily="2" charset="0"/>
              </a:rPr>
              <a:t>ConvNeXt</a:t>
            </a:r>
            <a:r>
              <a:rPr lang="en-US" dirty="0">
                <a:effectLst/>
                <a:latin typeface="Helvetica" pitchFamily="2" charset="0"/>
              </a:rPr>
              <a:t> always raises the training accuracy to nearly 100% percent in a short time, which means the adaptation network doesn’t have enough time to get well trained.</a:t>
            </a:r>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21</a:t>
            </a:fld>
            <a:endParaRPr lang="en-US"/>
          </a:p>
        </p:txBody>
      </p:sp>
    </p:spTree>
    <p:extLst>
      <p:ext uri="{BB962C8B-B14F-4D97-AF65-F5344CB8AC3E}">
        <p14:creationId xmlns:p14="http://schemas.microsoft.com/office/powerpoint/2010/main" val="4011395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Each training round consists of several epochs.</a:t>
            </a:r>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22</a:t>
            </a:fld>
            <a:endParaRPr lang="en-US"/>
          </a:p>
        </p:txBody>
      </p:sp>
    </p:spTree>
    <p:extLst>
      <p:ext uri="{BB962C8B-B14F-4D97-AF65-F5344CB8AC3E}">
        <p14:creationId xmlns:p14="http://schemas.microsoft.com/office/powerpoint/2010/main" val="3427650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The result is </a:t>
            </a:r>
            <a:r>
              <a:rPr lang="en-US" dirty="0">
                <a:effectLst/>
                <a:latin typeface="Helvetica" pitchFamily="2" charset="0"/>
              </a:rPr>
              <a:t>promising. We loaded the pre-trained parameters of the adaptation network, the result got significantly better after only one epoch. It reassured our supposition. We started to train our network in multiple rounds.</a:t>
            </a:r>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23</a:t>
            </a:fld>
            <a:endParaRPr lang="en-US"/>
          </a:p>
        </p:txBody>
      </p:sp>
    </p:spTree>
    <p:extLst>
      <p:ext uri="{BB962C8B-B14F-4D97-AF65-F5344CB8AC3E}">
        <p14:creationId xmlns:p14="http://schemas.microsoft.com/office/powerpoint/2010/main" val="2307976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24</a:t>
            </a:fld>
            <a:endParaRPr lang="en-US"/>
          </a:p>
        </p:txBody>
      </p:sp>
    </p:spTree>
    <p:extLst>
      <p:ext uri="{BB962C8B-B14F-4D97-AF65-F5344CB8AC3E}">
        <p14:creationId xmlns:p14="http://schemas.microsoft.com/office/powerpoint/2010/main" val="1800550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25</a:t>
            </a:fld>
            <a:endParaRPr lang="en-US"/>
          </a:p>
        </p:txBody>
      </p:sp>
    </p:spTree>
    <p:extLst>
      <p:ext uri="{BB962C8B-B14F-4D97-AF65-F5344CB8AC3E}">
        <p14:creationId xmlns:p14="http://schemas.microsoft.com/office/powerpoint/2010/main" val="3854057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26</a:t>
            </a:fld>
            <a:endParaRPr lang="en-US"/>
          </a:p>
        </p:txBody>
      </p:sp>
    </p:spTree>
    <p:extLst>
      <p:ext uri="{BB962C8B-B14F-4D97-AF65-F5344CB8AC3E}">
        <p14:creationId xmlns:p14="http://schemas.microsoft.com/office/powerpoint/2010/main" val="2648615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7EFB9-081A-4E4E-8836-5967DBC5F516}" type="slidenum">
              <a:rPr lang="en-US" smtClean="0"/>
              <a:t>28</a:t>
            </a:fld>
            <a:endParaRPr lang="en-US"/>
          </a:p>
        </p:txBody>
      </p:sp>
    </p:spTree>
    <p:extLst>
      <p:ext uri="{BB962C8B-B14F-4D97-AF65-F5344CB8AC3E}">
        <p14:creationId xmlns:p14="http://schemas.microsoft.com/office/powerpoint/2010/main" val="1114626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DengXian" panose="02010600030101010101" pitchFamily="2" charset="-122"/>
                <a:cs typeface="Times New Roman" panose="02020603050405020304" pitchFamily="18" charset="0"/>
              </a:rPr>
              <a:t>The encryption is a split-merge process on the image blocks and the linear transformation is performed on all the blocks through matrix multiplication. The output is the encrypted image of the same size. </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3</a:t>
            </a:fld>
            <a:endParaRPr lang="en-US"/>
          </a:p>
        </p:txBody>
      </p:sp>
    </p:spTree>
    <p:extLst>
      <p:ext uri="{BB962C8B-B14F-4D97-AF65-F5344CB8AC3E}">
        <p14:creationId xmlns:p14="http://schemas.microsoft.com/office/powerpoint/2010/main" val="2525824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err="1">
                <a:effectLst/>
                <a:latin typeface="Calibri" panose="020F0502020204030204" pitchFamily="34" charset="0"/>
                <a:ea typeface="DengXian" panose="02010600030101010101" pitchFamily="2" charset="-122"/>
                <a:cs typeface="Times New Roman" panose="02020603050405020304" pitchFamily="18" charset="0"/>
              </a:rPr>
              <a:t>Dateset</a:t>
            </a:r>
            <a:r>
              <a:rPr lang="en-CA" sz="1800" dirty="0">
                <a:effectLst/>
                <a:latin typeface="Calibri" panose="020F0502020204030204" pitchFamily="34" charset="0"/>
                <a:ea typeface="DengXian" panose="02010600030101010101" pitchFamily="2" charset="-122"/>
                <a:cs typeface="Times New Roman" panose="02020603050405020304" pitchFamily="18" charset="0"/>
              </a:rPr>
              <a:t> 1 has 1000 images and Dataset 2 is much bigger by looking at the size. They are different in terms of categories, image resolution, block size and size of transformation key. There differences are summarized in this table. However, each image in datasets shares the same transformation key. </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4</a:t>
            </a:fld>
            <a:endParaRPr lang="en-US"/>
          </a:p>
        </p:txBody>
      </p:sp>
    </p:spTree>
    <p:extLst>
      <p:ext uri="{BB962C8B-B14F-4D97-AF65-F5344CB8AC3E}">
        <p14:creationId xmlns:p14="http://schemas.microsoft.com/office/powerpoint/2010/main" val="218758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82829"/>
                </a:solidFill>
                <a:effectLst/>
                <a:latin typeface="-apple-system"/>
              </a:rPr>
              <a:t>For example in second column, we can still see the shape of the horse and even a little bit in the third column. </a:t>
            </a:r>
          </a:p>
          <a:p>
            <a:r>
              <a:rPr lang="en-CA" b="0" i="0" dirty="0">
                <a:solidFill>
                  <a:srgbClr val="282829"/>
                </a:solidFill>
                <a:effectLst/>
                <a:latin typeface="-apple-system"/>
              </a:rPr>
              <a:t>And expecting some accuracy on both datasets. </a:t>
            </a:r>
            <a:endParaRPr lang="en-CA" b="0"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5</a:t>
            </a:fld>
            <a:endParaRPr lang="en-US"/>
          </a:p>
        </p:txBody>
      </p:sp>
    </p:spTree>
    <p:extLst>
      <p:ext uri="{BB962C8B-B14F-4D97-AF65-F5344CB8AC3E}">
        <p14:creationId xmlns:p14="http://schemas.microsoft.com/office/powerpoint/2010/main" val="3134359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pitchFamily="2" charset="0"/>
              </a:rPr>
              <a:t>Let’s dive into the foundation of this adaptation network. We take the encryption as the the example to demonstrate the </a:t>
            </a:r>
            <a:r>
              <a:rPr lang="en-CA" b="1" dirty="0">
                <a:effectLst/>
                <a:latin typeface="Helvetica" pitchFamily="2" charset="0"/>
              </a:rPr>
              <a:t>feature recovering process </a:t>
            </a:r>
            <a:r>
              <a:rPr lang="en-CA" dirty="0">
                <a:effectLst/>
                <a:latin typeface="Helvetica" pitchFamily="2" charset="0"/>
              </a:rPr>
              <a:t>as fundamentally they are the same. The hill cipher encryption is essentially a convolution process. As we can see, </a:t>
            </a:r>
            <a:r>
              <a:rPr lang="en-CA" dirty="0" err="1">
                <a:effectLst/>
                <a:latin typeface="Helvetica" pitchFamily="2" charset="0"/>
              </a:rPr>
              <a:t>eg</a:t>
            </a:r>
            <a:r>
              <a:rPr lang="en-CA" dirty="0">
                <a:effectLst/>
                <a:latin typeface="Helvetica" pitchFamily="2" charset="0"/>
              </a:rPr>
              <a:t> 1.46 from KX1, it is calculated through the multiplication of vector X1 and 1</a:t>
            </a:r>
            <a:r>
              <a:rPr lang="en-CA" baseline="30000" dirty="0">
                <a:effectLst/>
                <a:latin typeface="Helvetica" pitchFamily="2" charset="0"/>
              </a:rPr>
              <a:t>st</a:t>
            </a:r>
            <a:r>
              <a:rPr lang="en-CA" dirty="0">
                <a:effectLst/>
                <a:latin typeface="Helvetica" pitchFamily="2" charset="0"/>
              </a:rPr>
              <a:t> row of transformation key K. It is equivalent to  the convolution of these two matrixes. </a:t>
            </a:r>
          </a:p>
        </p:txBody>
      </p:sp>
      <p:sp>
        <p:nvSpPr>
          <p:cNvPr id="4" name="Slide Number Placeholder 3"/>
          <p:cNvSpPr>
            <a:spLocks noGrp="1"/>
          </p:cNvSpPr>
          <p:nvPr>
            <p:ph type="sldNum" sz="quarter" idx="5"/>
          </p:nvPr>
        </p:nvSpPr>
        <p:spPr/>
        <p:txBody>
          <a:bodyPr/>
          <a:lstStyle/>
          <a:p>
            <a:fld id="{EEE7EFB9-081A-4E4E-8836-5967DBC5F516}" type="slidenum">
              <a:rPr lang="en-US" smtClean="0"/>
              <a:t>6</a:t>
            </a:fld>
            <a:endParaRPr lang="en-US"/>
          </a:p>
        </p:txBody>
      </p:sp>
    </p:spTree>
    <p:extLst>
      <p:ext uri="{BB962C8B-B14F-4D97-AF65-F5344CB8AC3E}">
        <p14:creationId xmlns:p14="http://schemas.microsoft.com/office/powerpoint/2010/main" val="3643357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pitchFamily="2" charset="0"/>
              </a:rPr>
              <a:t>This top feature map can be obtained by convolution between input matrix and the blue matrix with the convolution stride of 2.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Helvetica" pitchFamily="2" charset="0"/>
              </a:rPr>
              <a:t> </a:t>
            </a:r>
            <a:r>
              <a:rPr lang="en-CA" sz="1200" dirty="0">
                <a:effectLst/>
                <a:latin typeface="Helvetica" pitchFamily="2" charset="0"/>
              </a:rPr>
              <a:t>The rest three numbers of KX1 are obtained through the similar convolution between the first block and the rest orange, green and pink matrix. The rows of the transformation key are basically acting as convolution kernels and in this example, we have four kernels thus expecting four 2x2 feature maps. In our convolution process, KX1 is treated as a pixel of four features. </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7</a:t>
            </a:fld>
            <a:endParaRPr lang="en-US"/>
          </a:p>
        </p:txBody>
      </p:sp>
    </p:spTree>
    <p:extLst>
      <p:ext uri="{BB962C8B-B14F-4D97-AF65-F5344CB8AC3E}">
        <p14:creationId xmlns:p14="http://schemas.microsoft.com/office/powerpoint/2010/main" val="75243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Helvetica" pitchFamily="2" charset="0"/>
              </a:rPr>
              <a:t>Next step is to resize or deconvolute the feature maps into the adapted image which has the same resolution as input. It is 4x4 in this example.  The purpose of this step is to recover the spatial info and adapt to </a:t>
            </a:r>
            <a:r>
              <a:rPr lang="en-CA" sz="1200" dirty="0" err="1">
                <a:effectLst/>
                <a:latin typeface="Helvetica" pitchFamily="2" charset="0"/>
              </a:rPr>
              <a:t>ResNet’s</a:t>
            </a:r>
            <a:r>
              <a:rPr lang="en-CA" sz="1200" dirty="0">
                <a:effectLst/>
                <a:latin typeface="Helvetica" pitchFamily="2" charset="0"/>
              </a:rPr>
              <a:t> input requirements. </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EEE7EFB9-081A-4E4E-8836-5967DBC5F516}" type="slidenum">
              <a:rPr lang="en-US" smtClean="0"/>
              <a:t>8</a:t>
            </a:fld>
            <a:endParaRPr lang="en-US"/>
          </a:p>
        </p:txBody>
      </p:sp>
    </p:spTree>
    <p:extLst>
      <p:ext uri="{BB962C8B-B14F-4D97-AF65-F5344CB8AC3E}">
        <p14:creationId xmlns:p14="http://schemas.microsoft.com/office/powerpoint/2010/main" val="353549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This slide shows the architecture of the adaptation network. As we showed before, we put the convolution layers after input images and then is the deconvolution layers. After the adaptation, we are expecting the adapted images of the same resolution as the input. Meanwhile, the adapted images should contain richer learnable features compared to encrypted images. </a:t>
            </a:r>
          </a:p>
        </p:txBody>
      </p:sp>
      <p:sp>
        <p:nvSpPr>
          <p:cNvPr id="4" name="Slide Number Placeholder 3"/>
          <p:cNvSpPr>
            <a:spLocks noGrp="1"/>
          </p:cNvSpPr>
          <p:nvPr>
            <p:ph type="sldNum" sz="quarter" idx="5"/>
          </p:nvPr>
        </p:nvSpPr>
        <p:spPr/>
        <p:txBody>
          <a:bodyPr/>
          <a:lstStyle/>
          <a:p>
            <a:fld id="{EEE7EFB9-081A-4E4E-8836-5967DBC5F516}" type="slidenum">
              <a:rPr lang="en-US" smtClean="0"/>
              <a:t>9</a:t>
            </a:fld>
            <a:endParaRPr lang="en-US"/>
          </a:p>
        </p:txBody>
      </p:sp>
    </p:spTree>
    <p:extLst>
      <p:ext uri="{BB962C8B-B14F-4D97-AF65-F5344CB8AC3E}">
        <p14:creationId xmlns:p14="http://schemas.microsoft.com/office/powerpoint/2010/main" val="361926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3/29/23</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3/29/23</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3/29/23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3/29/23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3/29/23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3/29/23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3/29/23</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3/29/23</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3/29/23</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4BB3-7575-4245-8135-4AB7971B3375}"/>
              </a:ext>
            </a:extLst>
          </p:cNvPr>
          <p:cNvSpPr>
            <a:spLocks noGrp="1"/>
          </p:cNvSpPr>
          <p:nvPr>
            <p:ph type="title"/>
          </p:nvPr>
        </p:nvSpPr>
        <p:spPr>
          <a:xfrm>
            <a:off x="1367554" y="851721"/>
            <a:ext cx="10178323" cy="2681187"/>
          </a:xfrm>
        </p:spPr>
        <p:txBody>
          <a:bodyPr>
            <a:noAutofit/>
          </a:bodyPr>
          <a:lstStyle/>
          <a:p>
            <a:r>
              <a:rPr lang="en-CA" sz="3600" dirty="0">
                <a:latin typeface="Helvetica" pitchFamily="2" charset="0"/>
              </a:rPr>
              <a:t>CAS  771 </a:t>
            </a:r>
            <a:r>
              <a:rPr lang="en-CA" sz="3600" dirty="0" err="1">
                <a:latin typeface="Helvetica" pitchFamily="2" charset="0"/>
              </a:rPr>
              <a:t>ProjecT</a:t>
            </a:r>
            <a:br>
              <a:rPr lang="en-CA" sz="3600" dirty="0">
                <a:latin typeface="Helvetica" pitchFamily="2" charset="0"/>
              </a:rPr>
            </a:br>
            <a:r>
              <a:rPr lang="zh-CN" altLang="en-US" sz="3600" dirty="0">
                <a:latin typeface="Helvetica" pitchFamily="2" charset="0"/>
              </a:rPr>
              <a:t>          </a:t>
            </a:r>
            <a:br>
              <a:rPr lang="en-CA" altLang="zh-CN" sz="3600" dirty="0">
                <a:latin typeface="Helvetica" pitchFamily="2" charset="0"/>
              </a:rPr>
            </a:br>
            <a:r>
              <a:rPr lang="zh-CN" altLang="en-US" sz="3600" dirty="0">
                <a:latin typeface="Helvetica" pitchFamily="2" charset="0"/>
              </a:rPr>
              <a:t>                      </a:t>
            </a:r>
            <a:r>
              <a:rPr lang="en-CA" sz="3600" dirty="0">
                <a:latin typeface="Helvetica" pitchFamily="2" charset="0"/>
              </a:rPr>
              <a:t>– as a service provider</a:t>
            </a:r>
            <a:br>
              <a:rPr lang="en-CA" sz="3600" dirty="0">
                <a:latin typeface="Helvetica" pitchFamily="2" charset="0"/>
              </a:rPr>
            </a:br>
            <a:r>
              <a:rPr lang="en-CA" sz="3600" dirty="0">
                <a:latin typeface="Helvetica" pitchFamily="2" charset="0"/>
              </a:rPr>
              <a:t>				 And an </a:t>
            </a:r>
            <a:r>
              <a:rPr lang="en-US" sz="3600" dirty="0">
                <a:latin typeface="Helvetica" pitchFamily="2" charset="0"/>
              </a:rPr>
              <a:t>eavesdropper</a:t>
            </a:r>
            <a:endParaRPr lang="en-US" sz="3600" dirty="0"/>
          </a:p>
        </p:txBody>
      </p:sp>
      <p:sp>
        <p:nvSpPr>
          <p:cNvPr id="3" name="Content Placeholder 2">
            <a:extLst>
              <a:ext uri="{FF2B5EF4-FFF2-40B4-BE49-F238E27FC236}">
                <a16:creationId xmlns:a16="http://schemas.microsoft.com/office/drawing/2014/main" id="{54E65D6B-BDC0-6E4A-BDA4-9E1F5BDD5BF9}"/>
              </a:ext>
            </a:extLst>
          </p:cNvPr>
          <p:cNvSpPr>
            <a:spLocks noGrp="1"/>
          </p:cNvSpPr>
          <p:nvPr>
            <p:ph idx="1"/>
          </p:nvPr>
        </p:nvSpPr>
        <p:spPr>
          <a:xfrm>
            <a:off x="1308322" y="3944868"/>
            <a:ext cx="10178322" cy="1887896"/>
          </a:xfrm>
        </p:spPr>
        <p:txBody>
          <a:bodyPr>
            <a:normAutofit/>
          </a:bodyPr>
          <a:lstStyle/>
          <a:p>
            <a:r>
              <a:rPr lang="en-CA" dirty="0" err="1">
                <a:effectLst/>
                <a:latin typeface="Helvetica" pitchFamily="2" charset="0"/>
              </a:rPr>
              <a:t>Tieyun</a:t>
            </a:r>
            <a:r>
              <a:rPr lang="en-CA" dirty="0">
                <a:effectLst/>
                <a:latin typeface="Helvetica" pitchFamily="2" charset="0"/>
              </a:rPr>
              <a:t> Zhang</a:t>
            </a:r>
          </a:p>
          <a:p>
            <a:r>
              <a:rPr lang="en-CA" dirty="0">
                <a:effectLst/>
                <a:latin typeface="Helvetica" pitchFamily="2" charset="0"/>
              </a:rPr>
              <a:t>Shuiliang Wu</a:t>
            </a:r>
          </a:p>
          <a:p>
            <a:r>
              <a:rPr lang="en-CA" dirty="0">
                <a:latin typeface="Helvetica" pitchFamily="2" charset="0"/>
              </a:rPr>
              <a:t>March 29</a:t>
            </a:r>
            <a:r>
              <a:rPr lang="en-CA" baseline="30000" dirty="0">
                <a:latin typeface="Helvetica" pitchFamily="2" charset="0"/>
              </a:rPr>
              <a:t>th</a:t>
            </a:r>
            <a:r>
              <a:rPr lang="en-CA" dirty="0">
                <a:latin typeface="Helvetica" pitchFamily="2" charset="0"/>
              </a:rPr>
              <a:t>, 2023</a:t>
            </a:r>
            <a:endParaRPr lang="en-CA" dirty="0">
              <a:effectLst/>
              <a:latin typeface="Helvetica" pitchFamily="2" charset="0"/>
            </a:endParaRPr>
          </a:p>
          <a:p>
            <a:r>
              <a:rPr lang="en-CA" dirty="0">
                <a:latin typeface="Helvetica" pitchFamily="2" charset="0"/>
              </a:rPr>
              <a:t>Professor: Dr. </a:t>
            </a:r>
            <a:r>
              <a:rPr lang="en-CA" dirty="0" err="1">
                <a:latin typeface="Helvetica" pitchFamily="2" charset="0"/>
              </a:rPr>
              <a:t>Wenbo</a:t>
            </a:r>
            <a:r>
              <a:rPr lang="en-CA" dirty="0">
                <a:latin typeface="Helvetica" pitchFamily="2" charset="0"/>
              </a:rPr>
              <a:t> He</a:t>
            </a:r>
          </a:p>
          <a:p>
            <a:endParaRPr lang="en-CA" dirty="0">
              <a:effectLst/>
              <a:latin typeface="Helvetica" pitchFamily="2" charset="0"/>
            </a:endParaRPr>
          </a:p>
          <a:p>
            <a:endParaRPr lang="en-US" dirty="0"/>
          </a:p>
        </p:txBody>
      </p:sp>
    </p:spTree>
    <p:extLst>
      <p:ext uri="{BB962C8B-B14F-4D97-AF65-F5344CB8AC3E}">
        <p14:creationId xmlns:p14="http://schemas.microsoft.com/office/powerpoint/2010/main" val="206872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000" dirty="0"/>
              <a:t>Proposal</a:t>
            </a:r>
            <a:endParaRPr lang="en-US" sz="4000" dirty="0"/>
          </a:p>
        </p:txBody>
      </p:sp>
      <p:sp>
        <p:nvSpPr>
          <p:cNvPr id="4" name="TextBox 3">
            <a:extLst>
              <a:ext uri="{FF2B5EF4-FFF2-40B4-BE49-F238E27FC236}">
                <a16:creationId xmlns:a16="http://schemas.microsoft.com/office/drawing/2014/main" id="{DD6DA09E-29DA-2844-BD71-3C1F7BB6F8B8}"/>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t>Pipeline of Encryption-Robust CNN model:  Add an Adaptation Netwo</a:t>
            </a:r>
            <a:r>
              <a:rPr lang="en-CA" dirty="0">
                <a:effectLst/>
                <a:latin typeface="Helvetica" pitchFamily="2" charset="0"/>
              </a:rPr>
              <a:t>rk</a:t>
            </a:r>
          </a:p>
        </p:txBody>
      </p:sp>
      <p:grpSp>
        <p:nvGrpSpPr>
          <p:cNvPr id="14" name="Group 13">
            <a:extLst>
              <a:ext uri="{FF2B5EF4-FFF2-40B4-BE49-F238E27FC236}">
                <a16:creationId xmlns:a16="http://schemas.microsoft.com/office/drawing/2014/main" id="{1836414F-C74E-3AE5-C987-AF00C07915FA}"/>
              </a:ext>
            </a:extLst>
          </p:cNvPr>
          <p:cNvGrpSpPr/>
          <p:nvPr/>
        </p:nvGrpSpPr>
        <p:grpSpPr>
          <a:xfrm>
            <a:off x="1251677" y="2535602"/>
            <a:ext cx="10678481" cy="3335285"/>
            <a:chOff x="504537" y="1831893"/>
            <a:chExt cx="11425622" cy="3600206"/>
          </a:xfrm>
        </p:grpSpPr>
        <p:pic>
          <p:nvPicPr>
            <p:cNvPr id="3" name="Picture 2">
              <a:extLst>
                <a:ext uri="{FF2B5EF4-FFF2-40B4-BE49-F238E27FC236}">
                  <a16:creationId xmlns:a16="http://schemas.microsoft.com/office/drawing/2014/main" id="{22693495-7851-7D03-726B-1201808FAA14}"/>
                </a:ext>
              </a:extLst>
            </p:cNvPr>
            <p:cNvPicPr>
              <a:picLocks noChangeAspect="1"/>
            </p:cNvPicPr>
            <p:nvPr/>
          </p:nvPicPr>
          <p:blipFill>
            <a:blip r:embed="rId3"/>
            <a:stretch>
              <a:fillRect/>
            </a:stretch>
          </p:blipFill>
          <p:spPr>
            <a:xfrm>
              <a:off x="504537" y="1831893"/>
              <a:ext cx="11182925" cy="3194214"/>
            </a:xfrm>
            <a:prstGeom prst="rect">
              <a:avLst/>
            </a:prstGeom>
          </p:spPr>
        </p:pic>
        <p:sp>
          <p:nvSpPr>
            <p:cNvPr id="6" name="Left Brace 5">
              <a:extLst>
                <a:ext uri="{FF2B5EF4-FFF2-40B4-BE49-F238E27FC236}">
                  <a16:creationId xmlns:a16="http://schemas.microsoft.com/office/drawing/2014/main" id="{EEA7221A-06F1-8A4F-9AE9-688B05AAE18A}"/>
                </a:ext>
              </a:extLst>
            </p:cNvPr>
            <p:cNvSpPr/>
            <p:nvPr/>
          </p:nvSpPr>
          <p:spPr>
            <a:xfrm rot="16200000">
              <a:off x="1546350" y="4031772"/>
              <a:ext cx="286186" cy="170248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789E8EF-9027-1503-1268-95C76CE82619}"/>
                </a:ext>
              </a:extLst>
            </p:cNvPr>
            <p:cNvSpPr txBox="1"/>
            <p:nvPr/>
          </p:nvSpPr>
          <p:spPr>
            <a:xfrm>
              <a:off x="736429" y="5124322"/>
              <a:ext cx="2239973" cy="307777"/>
            </a:xfrm>
            <a:prstGeom prst="rect">
              <a:avLst/>
            </a:prstGeom>
            <a:noFill/>
          </p:spPr>
          <p:txBody>
            <a:bodyPr wrap="square" rtlCol="0">
              <a:spAutoFit/>
            </a:bodyPr>
            <a:lstStyle/>
            <a:p>
              <a:r>
                <a:rPr lang="en-US" sz="1400" dirty="0"/>
                <a:t>Adaptation Network</a:t>
              </a:r>
            </a:p>
          </p:txBody>
        </p:sp>
        <p:sp>
          <p:nvSpPr>
            <p:cNvPr id="10" name="Left Brace 9">
              <a:extLst>
                <a:ext uri="{FF2B5EF4-FFF2-40B4-BE49-F238E27FC236}">
                  <a16:creationId xmlns:a16="http://schemas.microsoft.com/office/drawing/2014/main" id="{56B34007-83D2-0EE3-E266-40A8B9F9B0E9}"/>
                </a:ext>
              </a:extLst>
            </p:cNvPr>
            <p:cNvSpPr/>
            <p:nvPr/>
          </p:nvSpPr>
          <p:spPr>
            <a:xfrm rot="16200000">
              <a:off x="5986405" y="1494160"/>
              <a:ext cx="286186" cy="677770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171619B-9A12-E2DF-79EE-54ADC62F8E8A}"/>
                </a:ext>
              </a:extLst>
            </p:cNvPr>
            <p:cNvSpPr txBox="1"/>
            <p:nvPr/>
          </p:nvSpPr>
          <p:spPr>
            <a:xfrm>
              <a:off x="4860434" y="5124322"/>
              <a:ext cx="3037773" cy="307777"/>
            </a:xfrm>
            <a:prstGeom prst="rect">
              <a:avLst/>
            </a:prstGeom>
            <a:noFill/>
          </p:spPr>
          <p:txBody>
            <a:bodyPr wrap="square" rtlCol="0">
              <a:spAutoFit/>
            </a:bodyPr>
            <a:lstStyle/>
            <a:p>
              <a:r>
                <a:rPr lang="en-US" sz="1400" dirty="0"/>
                <a:t>Feature Learning Network</a:t>
              </a:r>
            </a:p>
          </p:txBody>
        </p:sp>
        <p:sp>
          <p:nvSpPr>
            <p:cNvPr id="12" name="Left Brace 11">
              <a:extLst>
                <a:ext uri="{FF2B5EF4-FFF2-40B4-BE49-F238E27FC236}">
                  <a16:creationId xmlns:a16="http://schemas.microsoft.com/office/drawing/2014/main" id="{9FAADC14-CD14-095D-4F3E-2730AB574283}"/>
                </a:ext>
              </a:extLst>
            </p:cNvPr>
            <p:cNvSpPr/>
            <p:nvPr/>
          </p:nvSpPr>
          <p:spPr>
            <a:xfrm rot="16200000">
              <a:off x="10443593" y="4115899"/>
              <a:ext cx="286186" cy="15342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4BF416BA-6ED3-9987-A85D-B4B59CEB7874}"/>
                </a:ext>
              </a:extLst>
            </p:cNvPr>
            <p:cNvSpPr txBox="1"/>
            <p:nvPr/>
          </p:nvSpPr>
          <p:spPr>
            <a:xfrm>
              <a:off x="9518352" y="5062928"/>
              <a:ext cx="2411807" cy="307777"/>
            </a:xfrm>
            <a:prstGeom prst="rect">
              <a:avLst/>
            </a:prstGeom>
            <a:noFill/>
          </p:spPr>
          <p:txBody>
            <a:bodyPr wrap="square" rtlCol="0">
              <a:spAutoFit/>
            </a:bodyPr>
            <a:lstStyle/>
            <a:p>
              <a:r>
                <a:rPr lang="en-US" sz="1400" dirty="0"/>
                <a:t>Classification Network</a:t>
              </a:r>
            </a:p>
          </p:txBody>
        </p:sp>
      </p:grpSp>
      <p:sp>
        <p:nvSpPr>
          <p:cNvPr id="15" name="TextBox 14">
            <a:extLst>
              <a:ext uri="{FF2B5EF4-FFF2-40B4-BE49-F238E27FC236}">
                <a16:creationId xmlns:a16="http://schemas.microsoft.com/office/drawing/2014/main" id="{97DB7A84-BAAD-274D-B255-3EFAD26D1277}"/>
              </a:ext>
            </a:extLst>
          </p:cNvPr>
          <p:cNvSpPr txBox="1"/>
          <p:nvPr/>
        </p:nvSpPr>
        <p:spPr>
          <a:xfrm>
            <a:off x="2874846" y="2535601"/>
            <a:ext cx="1374112" cy="307777"/>
          </a:xfrm>
          <a:prstGeom prst="rect">
            <a:avLst/>
          </a:prstGeom>
          <a:noFill/>
        </p:spPr>
        <p:txBody>
          <a:bodyPr wrap="square">
            <a:spAutoFit/>
          </a:bodyPr>
          <a:lstStyle/>
          <a:p>
            <a:r>
              <a:rPr lang="en-CA" sz="1400" dirty="0"/>
              <a:t>adapted images </a:t>
            </a:r>
            <a:endParaRPr lang="en-US" sz="1400" dirty="0"/>
          </a:p>
        </p:txBody>
      </p:sp>
    </p:spTree>
    <p:extLst>
      <p:ext uri="{BB962C8B-B14F-4D97-AF65-F5344CB8AC3E}">
        <p14:creationId xmlns:p14="http://schemas.microsoft.com/office/powerpoint/2010/main" val="224233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Models picked</a:t>
            </a:r>
            <a:endParaRPr lang="en-US" sz="4000" dirty="0"/>
          </a:p>
        </p:txBody>
      </p:sp>
      <p:graphicFrame>
        <p:nvGraphicFramePr>
          <p:cNvPr id="6" name="Table 5">
            <a:extLst>
              <a:ext uri="{FF2B5EF4-FFF2-40B4-BE49-F238E27FC236}">
                <a16:creationId xmlns:a16="http://schemas.microsoft.com/office/drawing/2014/main" id="{289CD493-B9CD-26F5-4B22-2C0FADFE789D}"/>
              </a:ext>
            </a:extLst>
          </p:cNvPr>
          <p:cNvGraphicFramePr>
            <a:graphicFrameLocks noGrp="1"/>
          </p:cNvGraphicFramePr>
          <p:nvPr/>
        </p:nvGraphicFramePr>
        <p:xfrm>
          <a:off x="1619486" y="2519182"/>
          <a:ext cx="9442705" cy="3594100"/>
        </p:xfrm>
        <a:graphic>
          <a:graphicData uri="http://schemas.openxmlformats.org/drawingml/2006/table">
            <a:tbl>
              <a:tblPr firstRow="1" firstCol="1" bandRow="1"/>
              <a:tblGrid>
                <a:gridCol w="1302823">
                  <a:extLst>
                    <a:ext uri="{9D8B030D-6E8A-4147-A177-3AD203B41FA5}">
                      <a16:colId xmlns:a16="http://schemas.microsoft.com/office/drawing/2014/main" val="1501010934"/>
                    </a:ext>
                  </a:extLst>
                </a:gridCol>
                <a:gridCol w="1696825">
                  <a:extLst>
                    <a:ext uri="{9D8B030D-6E8A-4147-A177-3AD203B41FA5}">
                      <a16:colId xmlns:a16="http://schemas.microsoft.com/office/drawing/2014/main" val="1142346391"/>
                    </a:ext>
                  </a:extLst>
                </a:gridCol>
                <a:gridCol w="3139126">
                  <a:extLst>
                    <a:ext uri="{9D8B030D-6E8A-4147-A177-3AD203B41FA5}">
                      <a16:colId xmlns:a16="http://schemas.microsoft.com/office/drawing/2014/main" val="4168856081"/>
                    </a:ext>
                  </a:extLst>
                </a:gridCol>
                <a:gridCol w="3303931">
                  <a:extLst>
                    <a:ext uri="{9D8B030D-6E8A-4147-A177-3AD203B41FA5}">
                      <a16:colId xmlns:a16="http://schemas.microsoft.com/office/drawing/2014/main" val="3149819334"/>
                    </a:ext>
                  </a:extLst>
                </a:gridCol>
              </a:tblGrid>
              <a:tr h="263111">
                <a:tc>
                  <a:txBody>
                    <a:bodyPr/>
                    <a:lstStyle/>
                    <a:p>
                      <a:pPr indent="0">
                        <a:lnSpc>
                          <a:spcPct val="100000"/>
                        </a:lnSpc>
                      </a:pP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Architecture</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indent="0">
                        <a:lnSpc>
                          <a:spcPct val="100000"/>
                        </a:lnSpc>
                      </a:pP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Year Introduced</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indent="0">
                        <a:lnSpc>
                          <a:spcPct val="100000"/>
                        </a:lnSpc>
                      </a:pP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Pros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indent="0">
                        <a:lnSpc>
                          <a:spcPct val="100000"/>
                        </a:lnSpc>
                      </a:pP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Cons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520578356"/>
                  </a:ext>
                </a:extLst>
              </a:tr>
              <a:tr h="975156">
                <a:tc>
                  <a:txBody>
                    <a:bodyPr/>
                    <a:lstStyle/>
                    <a:p>
                      <a:pPr indent="0">
                        <a:lnSpc>
                          <a:spcPct val="100000"/>
                        </a:lnSpc>
                      </a:pPr>
                      <a:r>
                        <a:rPr lang="en-US" sz="1200" b="1"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ResNet</a:t>
                      </a: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Family</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2015 by Microsoft</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Address the problem of vanishing gradients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Can enable deeper network architectures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May have more parameters to learn than other architectures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May be sensitive to initialization </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Can be computationally expensive</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extLst>
                  <a:ext uri="{0D108BD9-81ED-4DB2-BD59-A6C34878D82A}">
                    <a16:rowId xmlns:a16="http://schemas.microsoft.com/office/drawing/2014/main" val="1946205002"/>
                  </a:ext>
                </a:extLst>
              </a:tr>
              <a:tr h="690338">
                <a:tc>
                  <a:txBody>
                    <a:bodyPr/>
                    <a:lstStyle/>
                    <a:p>
                      <a:pPr indent="0">
                        <a:lnSpc>
                          <a:spcPct val="100000"/>
                        </a:lnSpc>
                      </a:pPr>
                      <a:r>
                        <a:rPr lang="en-US" sz="12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DenseNet</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2016 by Tsinghua University and Microsoft</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Efficient feature reuse</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Can learn more complex representations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High memory usage</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Can be computationally expensive</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May be sensitive to batch size</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021608792"/>
                  </a:ext>
                </a:extLst>
              </a:tr>
              <a:tr h="547929">
                <a:tc>
                  <a:txBody>
                    <a:bodyPr/>
                    <a:lstStyle/>
                    <a:p>
                      <a:pPr indent="0">
                        <a:lnSpc>
                          <a:spcPct val="100000"/>
                        </a:lnSpc>
                      </a:pPr>
                      <a:r>
                        <a:rPr lang="en-US" sz="1200" b="1"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ResNeXt50</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2016 by Facebook</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Can learn more diverse features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May require more computational resources</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Limited number of cardinalities</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extLst>
                  <a:ext uri="{0D108BD9-81ED-4DB2-BD59-A6C34878D82A}">
                    <a16:rowId xmlns:a16="http://schemas.microsoft.com/office/drawing/2014/main" val="808188352"/>
                  </a:ext>
                </a:extLst>
              </a:tr>
              <a:tr h="1117566">
                <a:tc>
                  <a:txBody>
                    <a:bodyPr/>
                    <a:lstStyle/>
                    <a:p>
                      <a:pPr indent="0">
                        <a:lnSpc>
                          <a:spcPct val="100000"/>
                        </a:lnSpc>
                      </a:pPr>
                      <a:r>
                        <a:rPr lang="en-US" sz="1200" b="1"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ConvNeXt Family</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2020 by Carnegie Mellon University</a:t>
                      </a:r>
                      <a:endParaRPr lang="en-CA" sz="1200" kern="12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Combines convolutional and fully connected layers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Adaptively combines different features from different layers to improve performance</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indent="0">
                        <a:lnSpc>
                          <a:spcPct val="100000"/>
                        </a:lnSpc>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May require more computational resources</a:t>
                      </a:r>
                      <a:endParaRPr lang="en-CA"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02" marR="26702"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2899054356"/>
                  </a:ext>
                </a:extLst>
              </a:tr>
            </a:tbl>
          </a:graphicData>
        </a:graphic>
      </p:graphicFrame>
      <p:sp>
        <p:nvSpPr>
          <p:cNvPr id="7" name="TextBox 6">
            <a:extLst>
              <a:ext uri="{FF2B5EF4-FFF2-40B4-BE49-F238E27FC236}">
                <a16:creationId xmlns:a16="http://schemas.microsoft.com/office/drawing/2014/main" id="{89CF5409-B2E1-C349-A0BF-51D10D4A5066}"/>
              </a:ext>
            </a:extLst>
          </p:cNvPr>
          <p:cNvSpPr txBox="1"/>
          <p:nvPr/>
        </p:nvSpPr>
        <p:spPr>
          <a:xfrm>
            <a:off x="1251677" y="1302209"/>
            <a:ext cx="9494880"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CA" sz="1800" dirty="0"/>
              <a:t>Eight Models: ResNet34, ResNet50, </a:t>
            </a:r>
            <a:r>
              <a:rPr lang="en-CA" sz="1800" dirty="0" err="1"/>
              <a:t>DenseNet</a:t>
            </a:r>
            <a:r>
              <a:rPr lang="en-CA" sz="1800" dirty="0"/>
              <a:t>, ResNeXt-50, </a:t>
            </a:r>
            <a:r>
              <a:rPr lang="en-CA" sz="1800" dirty="0" err="1"/>
              <a:t>ConvNeXt</a:t>
            </a:r>
            <a:r>
              <a:rPr lang="en-CA" sz="1800" dirty="0"/>
              <a:t> (Tiny, Small, Base, Large)</a:t>
            </a:r>
          </a:p>
          <a:p>
            <a:pPr marL="285750" indent="-285750">
              <a:buFont typeface="Arial" panose="020B0604020202020204" pitchFamily="34" charset="0"/>
              <a:buChar char="•"/>
            </a:pPr>
            <a:r>
              <a:rPr lang="en-CA" sz="1800" dirty="0"/>
              <a:t>ResNet50 (reached at 67.22% on dataset1 during mid-term) </a:t>
            </a:r>
          </a:p>
        </p:txBody>
      </p:sp>
      <p:sp>
        <p:nvSpPr>
          <p:cNvPr id="8" name="TextBox 7">
            <a:extLst>
              <a:ext uri="{FF2B5EF4-FFF2-40B4-BE49-F238E27FC236}">
                <a16:creationId xmlns:a16="http://schemas.microsoft.com/office/drawing/2014/main" id="{E4E5D6D8-52E0-1D47-AF3F-482A956C66EB}"/>
              </a:ext>
            </a:extLst>
          </p:cNvPr>
          <p:cNvSpPr txBox="1"/>
          <p:nvPr/>
        </p:nvSpPr>
        <p:spPr>
          <a:xfrm>
            <a:off x="4136806" y="2063592"/>
            <a:ext cx="410117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US" dirty="0"/>
              <a:t>Summary of selected CNN models</a:t>
            </a:r>
            <a:endParaRPr lang="en-CA" dirty="0"/>
          </a:p>
        </p:txBody>
      </p:sp>
    </p:spTree>
    <p:extLst>
      <p:ext uri="{BB962C8B-B14F-4D97-AF65-F5344CB8AC3E}">
        <p14:creationId xmlns:p14="http://schemas.microsoft.com/office/powerpoint/2010/main" val="1023209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Hyper-Parameter Tuning</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rgbClr val="00B050"/>
                </a:solidFill>
                <a:effectLst/>
                <a:latin typeface="Helvetica" pitchFamily="2" charset="0"/>
              </a:rPr>
              <a:t>Batch Size</a:t>
            </a:r>
            <a:r>
              <a:rPr lang="en-CA" dirty="0">
                <a:effectLst/>
                <a:latin typeface="Helvetica" pitchFamily="2" charset="0"/>
              </a:rPr>
              <a:t>, Learning Rate and Kernel Size</a:t>
            </a:r>
          </a:p>
        </p:txBody>
      </p:sp>
      <p:graphicFrame>
        <p:nvGraphicFramePr>
          <p:cNvPr id="8" name="Chart 7">
            <a:extLst>
              <a:ext uri="{FF2B5EF4-FFF2-40B4-BE49-F238E27FC236}">
                <a16:creationId xmlns:a16="http://schemas.microsoft.com/office/drawing/2014/main" id="{354A5EFE-2A00-40A3-99A0-91AB43B312AA}"/>
              </a:ext>
            </a:extLst>
          </p:cNvPr>
          <p:cNvGraphicFramePr>
            <a:graphicFrameLocks/>
          </p:cNvGraphicFramePr>
          <p:nvPr>
            <p:extLst>
              <p:ext uri="{D42A27DB-BD31-4B8C-83A1-F6EECF244321}">
                <p14:modId xmlns:p14="http://schemas.microsoft.com/office/powerpoint/2010/main" val="1094459132"/>
              </p:ext>
            </p:extLst>
          </p:nvPr>
        </p:nvGraphicFramePr>
        <p:xfrm>
          <a:off x="3662362" y="1803369"/>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51BA37F6-45C9-7BE6-B58A-1FA8E5315DAE}"/>
              </a:ext>
            </a:extLst>
          </p:cNvPr>
          <p:cNvSpPr txBox="1"/>
          <p:nvPr/>
        </p:nvSpPr>
        <p:spPr>
          <a:xfrm>
            <a:off x="7540295" y="819201"/>
            <a:ext cx="2936395" cy="523220"/>
          </a:xfrm>
          <a:prstGeom prst="rect">
            <a:avLst/>
          </a:prstGeom>
          <a:noFill/>
        </p:spPr>
        <p:txBody>
          <a:bodyPr wrap="square">
            <a:spAutoFit/>
          </a:bodyPr>
          <a:lstStyle/>
          <a:p>
            <a:r>
              <a:rPr lang="en-CA" sz="2800" b="1" dirty="0">
                <a:solidFill>
                  <a:srgbClr val="00B050"/>
                </a:solidFill>
                <a:effectLst/>
                <a:latin typeface="Helvetica" pitchFamily="2" charset="0"/>
              </a:rPr>
              <a:t>Batch Size = 32</a:t>
            </a:r>
            <a:endParaRPr lang="en-CA" sz="2800" b="1" dirty="0">
              <a:solidFill>
                <a:srgbClr val="00B050"/>
              </a:solidFill>
            </a:endParaRPr>
          </a:p>
        </p:txBody>
      </p:sp>
      <p:graphicFrame>
        <p:nvGraphicFramePr>
          <p:cNvPr id="2" name="Chart 1">
            <a:extLst>
              <a:ext uri="{FF2B5EF4-FFF2-40B4-BE49-F238E27FC236}">
                <a16:creationId xmlns:a16="http://schemas.microsoft.com/office/drawing/2014/main" id="{7B688F6D-7ECD-4E29-AA72-BEEB084E842E}"/>
              </a:ext>
            </a:extLst>
          </p:cNvPr>
          <p:cNvGraphicFramePr>
            <a:graphicFrameLocks/>
          </p:cNvGraphicFramePr>
          <p:nvPr>
            <p:extLst>
              <p:ext uri="{D42A27DB-BD31-4B8C-83A1-F6EECF244321}">
                <p14:modId xmlns:p14="http://schemas.microsoft.com/office/powerpoint/2010/main" val="4251805688"/>
              </p:ext>
            </p:extLst>
          </p:nvPr>
        </p:nvGraphicFramePr>
        <p:xfrm>
          <a:off x="1228725" y="4423816"/>
          <a:ext cx="4867275" cy="24109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C4537CFB-C87C-4044-9518-3D9A441EBC70}"/>
              </a:ext>
            </a:extLst>
          </p:cNvPr>
          <p:cNvGraphicFramePr>
            <a:graphicFrameLocks/>
          </p:cNvGraphicFramePr>
          <p:nvPr>
            <p:extLst>
              <p:ext uri="{D42A27DB-BD31-4B8C-83A1-F6EECF244321}">
                <p14:modId xmlns:p14="http://schemas.microsoft.com/office/powerpoint/2010/main" val="2284777060"/>
              </p:ext>
            </p:extLst>
          </p:nvPr>
        </p:nvGraphicFramePr>
        <p:xfrm>
          <a:off x="6096000" y="4423816"/>
          <a:ext cx="5925312" cy="24688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31112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Hyper-Parameter Tuning</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effectLst/>
                <a:latin typeface="Helvetica" pitchFamily="2" charset="0"/>
              </a:rPr>
              <a:t>Batch Size, </a:t>
            </a:r>
            <a:r>
              <a:rPr lang="en-CA" dirty="0">
                <a:solidFill>
                  <a:srgbClr val="00B050"/>
                </a:solidFill>
                <a:effectLst/>
                <a:latin typeface="Helvetica" pitchFamily="2" charset="0"/>
              </a:rPr>
              <a:t>Learning Rate </a:t>
            </a:r>
            <a:r>
              <a:rPr lang="en-CA" dirty="0">
                <a:effectLst/>
                <a:latin typeface="Helvetica" pitchFamily="2" charset="0"/>
              </a:rPr>
              <a:t>and Kernel Size</a:t>
            </a:r>
          </a:p>
        </p:txBody>
      </p:sp>
      <p:sp>
        <p:nvSpPr>
          <p:cNvPr id="14" name="TextBox 13">
            <a:extLst>
              <a:ext uri="{FF2B5EF4-FFF2-40B4-BE49-F238E27FC236}">
                <a16:creationId xmlns:a16="http://schemas.microsoft.com/office/drawing/2014/main" id="{51BA37F6-45C9-7BE6-B58A-1FA8E5315DAE}"/>
              </a:ext>
            </a:extLst>
          </p:cNvPr>
          <p:cNvSpPr txBox="1"/>
          <p:nvPr/>
        </p:nvSpPr>
        <p:spPr>
          <a:xfrm>
            <a:off x="6816690" y="1194243"/>
            <a:ext cx="3861881" cy="523220"/>
          </a:xfrm>
          <a:prstGeom prst="rect">
            <a:avLst/>
          </a:prstGeom>
          <a:noFill/>
        </p:spPr>
        <p:txBody>
          <a:bodyPr wrap="square">
            <a:spAutoFit/>
          </a:bodyPr>
          <a:lstStyle/>
          <a:p>
            <a:r>
              <a:rPr lang="en-CA" sz="2800" b="1" dirty="0">
                <a:solidFill>
                  <a:srgbClr val="00B050"/>
                </a:solidFill>
                <a:effectLst/>
                <a:latin typeface="Helvetica" pitchFamily="2" charset="0"/>
              </a:rPr>
              <a:t>Learning Rate= 0.002</a:t>
            </a:r>
            <a:endParaRPr lang="en-CA" sz="2800" b="1" dirty="0">
              <a:solidFill>
                <a:srgbClr val="00B050"/>
              </a:solidFill>
            </a:endParaRPr>
          </a:p>
        </p:txBody>
      </p:sp>
      <p:graphicFrame>
        <p:nvGraphicFramePr>
          <p:cNvPr id="6" name="Chart 5">
            <a:extLst>
              <a:ext uri="{FF2B5EF4-FFF2-40B4-BE49-F238E27FC236}">
                <a16:creationId xmlns:a16="http://schemas.microsoft.com/office/drawing/2014/main" id="{08FF6CCA-A85F-F994-A3FA-BC397B712D1F}"/>
              </a:ext>
            </a:extLst>
          </p:cNvPr>
          <p:cNvGraphicFramePr>
            <a:graphicFrameLocks/>
          </p:cNvGraphicFramePr>
          <p:nvPr>
            <p:extLst>
              <p:ext uri="{D42A27DB-BD31-4B8C-83A1-F6EECF244321}">
                <p14:modId xmlns:p14="http://schemas.microsoft.com/office/powerpoint/2010/main" val="966083454"/>
              </p:ext>
            </p:extLst>
          </p:nvPr>
        </p:nvGraphicFramePr>
        <p:xfrm>
          <a:off x="2084831" y="2057399"/>
          <a:ext cx="7847717" cy="44409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588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Hyper-Parameter Tuning</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effectLst/>
                <a:latin typeface="Helvetica" pitchFamily="2" charset="0"/>
              </a:rPr>
              <a:t>Batch Size, </a:t>
            </a:r>
            <a:r>
              <a:rPr lang="en-CA" dirty="0">
                <a:effectLst/>
                <a:latin typeface="Helvetica" pitchFamily="2" charset="0"/>
              </a:rPr>
              <a:t>Learning Rate and </a:t>
            </a:r>
            <a:r>
              <a:rPr lang="en-CA" dirty="0">
                <a:solidFill>
                  <a:srgbClr val="00B050"/>
                </a:solidFill>
                <a:effectLst/>
                <a:latin typeface="Helvetica" pitchFamily="2" charset="0"/>
              </a:rPr>
              <a:t>Kernel Size</a:t>
            </a:r>
          </a:p>
        </p:txBody>
      </p:sp>
      <p:sp>
        <p:nvSpPr>
          <p:cNvPr id="14" name="TextBox 13">
            <a:extLst>
              <a:ext uri="{FF2B5EF4-FFF2-40B4-BE49-F238E27FC236}">
                <a16:creationId xmlns:a16="http://schemas.microsoft.com/office/drawing/2014/main" id="{51BA37F6-45C9-7BE6-B58A-1FA8E5315DAE}"/>
              </a:ext>
            </a:extLst>
          </p:cNvPr>
          <p:cNvSpPr txBox="1"/>
          <p:nvPr/>
        </p:nvSpPr>
        <p:spPr>
          <a:xfrm>
            <a:off x="6969805" y="1058572"/>
            <a:ext cx="4970834" cy="954107"/>
          </a:xfrm>
          <a:prstGeom prst="rect">
            <a:avLst/>
          </a:prstGeom>
          <a:noFill/>
        </p:spPr>
        <p:txBody>
          <a:bodyPr wrap="square">
            <a:spAutoFit/>
          </a:bodyPr>
          <a:lstStyle/>
          <a:p>
            <a:r>
              <a:rPr lang="en-CA" sz="2800" b="1" dirty="0">
                <a:solidFill>
                  <a:srgbClr val="00B050"/>
                </a:solidFill>
                <a:effectLst/>
                <a:latin typeface="Helvetica" pitchFamily="2" charset="0"/>
              </a:rPr>
              <a:t>Dataset1: Kernel Size= 4</a:t>
            </a:r>
          </a:p>
          <a:p>
            <a:r>
              <a:rPr lang="en-CA" sz="2800" b="1" dirty="0">
                <a:solidFill>
                  <a:srgbClr val="00B050"/>
                </a:solidFill>
                <a:effectLst/>
                <a:latin typeface="Helvetica" pitchFamily="2" charset="0"/>
              </a:rPr>
              <a:t>Dataset2: Kernel Size= 8</a:t>
            </a:r>
            <a:endParaRPr lang="en-CA" sz="2800" b="1" dirty="0">
              <a:solidFill>
                <a:srgbClr val="00B050"/>
              </a:solidFill>
            </a:endParaRPr>
          </a:p>
        </p:txBody>
      </p:sp>
      <p:graphicFrame>
        <p:nvGraphicFramePr>
          <p:cNvPr id="4" name="Chart 3">
            <a:extLst>
              <a:ext uri="{FF2B5EF4-FFF2-40B4-BE49-F238E27FC236}">
                <a16:creationId xmlns:a16="http://schemas.microsoft.com/office/drawing/2014/main" id="{2FA5D138-E60E-41BA-B543-58E94AECA4D6}"/>
              </a:ext>
            </a:extLst>
          </p:cNvPr>
          <p:cNvGraphicFramePr>
            <a:graphicFrameLocks/>
          </p:cNvGraphicFramePr>
          <p:nvPr>
            <p:extLst>
              <p:ext uri="{D42A27DB-BD31-4B8C-83A1-F6EECF244321}">
                <p14:modId xmlns:p14="http://schemas.microsoft.com/office/powerpoint/2010/main" val="3720487697"/>
              </p:ext>
            </p:extLst>
          </p:nvPr>
        </p:nvGraphicFramePr>
        <p:xfrm>
          <a:off x="2596896" y="1954567"/>
          <a:ext cx="7363967" cy="42946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9431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Model comparison</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effectLst/>
                <a:latin typeface="Helvetica" pitchFamily="2" charset="0"/>
              </a:rPr>
              <a:t>Batch Size = 32, Learning Rate = 0.002, Kernel Size = 4 and Epoch = 20</a:t>
            </a:r>
          </a:p>
        </p:txBody>
      </p:sp>
      <p:sp>
        <p:nvSpPr>
          <p:cNvPr id="6" name="TextBox 5">
            <a:extLst>
              <a:ext uri="{FF2B5EF4-FFF2-40B4-BE49-F238E27FC236}">
                <a16:creationId xmlns:a16="http://schemas.microsoft.com/office/drawing/2014/main" id="{41938E13-F93E-A0EB-712E-283D53C69EA9}"/>
              </a:ext>
            </a:extLst>
          </p:cNvPr>
          <p:cNvSpPr txBox="1"/>
          <p:nvPr/>
        </p:nvSpPr>
        <p:spPr>
          <a:xfrm>
            <a:off x="5967088" y="819205"/>
            <a:ext cx="6264614" cy="523220"/>
          </a:xfrm>
          <a:prstGeom prst="rect">
            <a:avLst/>
          </a:prstGeom>
          <a:noFill/>
        </p:spPr>
        <p:txBody>
          <a:bodyPr wrap="square">
            <a:spAutoFit/>
          </a:bodyPr>
          <a:lstStyle/>
          <a:p>
            <a:r>
              <a:rPr lang="en-CA" sz="2800" b="1" dirty="0">
                <a:solidFill>
                  <a:srgbClr val="00B050"/>
                </a:solidFill>
                <a:effectLst/>
                <a:latin typeface="Helvetica" pitchFamily="2" charset="0"/>
              </a:rPr>
              <a:t>Dataset1: Best Accuracy= 84.25%</a:t>
            </a:r>
          </a:p>
        </p:txBody>
      </p:sp>
      <p:graphicFrame>
        <p:nvGraphicFramePr>
          <p:cNvPr id="2" name="Chart 1">
            <a:extLst>
              <a:ext uri="{FF2B5EF4-FFF2-40B4-BE49-F238E27FC236}">
                <a16:creationId xmlns:a16="http://schemas.microsoft.com/office/drawing/2014/main" id="{72E0C868-50C3-98A7-D594-6E18BB5B237B}"/>
              </a:ext>
            </a:extLst>
          </p:cNvPr>
          <p:cNvGraphicFramePr>
            <a:graphicFrameLocks/>
          </p:cNvGraphicFramePr>
          <p:nvPr/>
        </p:nvGraphicFramePr>
        <p:xfrm>
          <a:off x="1450848" y="1650205"/>
          <a:ext cx="9672264" cy="52077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60675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Model comparison</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effectLst/>
                <a:latin typeface="Helvetica" pitchFamily="2" charset="0"/>
              </a:rPr>
              <a:t>Batch Size = 32, Learning Rate = 0.002, Kernel Size = 8 and Epoch = 20</a:t>
            </a:r>
          </a:p>
        </p:txBody>
      </p:sp>
      <p:sp>
        <p:nvSpPr>
          <p:cNvPr id="2" name="TextBox 1">
            <a:extLst>
              <a:ext uri="{FF2B5EF4-FFF2-40B4-BE49-F238E27FC236}">
                <a16:creationId xmlns:a16="http://schemas.microsoft.com/office/drawing/2014/main" id="{19B18A86-9E18-8DF4-0F44-B05233AFCB1E}"/>
              </a:ext>
            </a:extLst>
          </p:cNvPr>
          <p:cNvSpPr txBox="1"/>
          <p:nvPr/>
        </p:nvSpPr>
        <p:spPr>
          <a:xfrm>
            <a:off x="5967088" y="819205"/>
            <a:ext cx="6264614" cy="523220"/>
          </a:xfrm>
          <a:prstGeom prst="rect">
            <a:avLst/>
          </a:prstGeom>
          <a:noFill/>
        </p:spPr>
        <p:txBody>
          <a:bodyPr wrap="square">
            <a:spAutoFit/>
          </a:bodyPr>
          <a:lstStyle/>
          <a:p>
            <a:r>
              <a:rPr lang="en-CA" sz="2800" b="1" dirty="0">
                <a:solidFill>
                  <a:srgbClr val="00B050"/>
                </a:solidFill>
                <a:effectLst/>
                <a:latin typeface="Helvetica" pitchFamily="2" charset="0"/>
              </a:rPr>
              <a:t>Dataset2: Best Accuracy= 96.04%</a:t>
            </a:r>
          </a:p>
        </p:txBody>
      </p:sp>
      <p:sp>
        <p:nvSpPr>
          <p:cNvPr id="8" name="TextBox 7">
            <a:extLst>
              <a:ext uri="{FF2B5EF4-FFF2-40B4-BE49-F238E27FC236}">
                <a16:creationId xmlns:a16="http://schemas.microsoft.com/office/drawing/2014/main" id="{E9306E29-86DF-D828-A972-6A22940224BC}"/>
              </a:ext>
            </a:extLst>
          </p:cNvPr>
          <p:cNvSpPr txBox="1"/>
          <p:nvPr/>
        </p:nvSpPr>
        <p:spPr>
          <a:xfrm>
            <a:off x="3325368" y="2186811"/>
            <a:ext cx="6114288" cy="369332"/>
          </a:xfrm>
          <a:prstGeom prst="rect">
            <a:avLst/>
          </a:prstGeom>
          <a:noFill/>
        </p:spPr>
        <p:txBody>
          <a:bodyPr wrap="square">
            <a:spAutoFit/>
          </a:bodyPr>
          <a:lstStyle/>
          <a:p>
            <a:r>
              <a:rPr lang="en-US" dirty="0">
                <a:effectLst/>
                <a:latin typeface="Helvetica" pitchFamily="2" charset="0"/>
              </a:rPr>
              <a:t>torch.cuda.OutOfMemoryError: CUDA out of memory</a:t>
            </a:r>
            <a:endParaRPr lang="en-CA" dirty="0"/>
          </a:p>
        </p:txBody>
      </p:sp>
      <p:sp>
        <p:nvSpPr>
          <p:cNvPr id="9" name="TextBox 8">
            <a:extLst>
              <a:ext uri="{FF2B5EF4-FFF2-40B4-BE49-F238E27FC236}">
                <a16:creationId xmlns:a16="http://schemas.microsoft.com/office/drawing/2014/main" id="{060CBE60-48D4-F5D4-283E-3AFF2F576B11}"/>
              </a:ext>
            </a:extLst>
          </p:cNvPr>
          <p:cNvSpPr txBox="1"/>
          <p:nvPr/>
        </p:nvSpPr>
        <p:spPr>
          <a:xfrm>
            <a:off x="3325368" y="3630578"/>
            <a:ext cx="1478280" cy="369332"/>
          </a:xfrm>
          <a:prstGeom prst="rect">
            <a:avLst/>
          </a:prstGeom>
          <a:noFill/>
        </p:spPr>
        <p:txBody>
          <a:bodyPr wrap="square">
            <a:spAutoFit/>
          </a:bodyPr>
          <a:lstStyle/>
          <a:p>
            <a:r>
              <a:rPr lang="en-US" dirty="0">
                <a:effectLst/>
                <a:latin typeface="Helvetica" pitchFamily="2" charset="0"/>
              </a:rPr>
              <a:t>Not Worth</a:t>
            </a:r>
            <a:endParaRPr lang="en-CA" dirty="0"/>
          </a:p>
        </p:txBody>
      </p:sp>
      <p:sp>
        <p:nvSpPr>
          <p:cNvPr id="10" name="TextBox 9">
            <a:extLst>
              <a:ext uri="{FF2B5EF4-FFF2-40B4-BE49-F238E27FC236}">
                <a16:creationId xmlns:a16="http://schemas.microsoft.com/office/drawing/2014/main" id="{9FBD8996-3A6C-1AD1-BA64-94A018AEC149}"/>
              </a:ext>
            </a:extLst>
          </p:cNvPr>
          <p:cNvSpPr txBox="1"/>
          <p:nvPr/>
        </p:nvSpPr>
        <p:spPr>
          <a:xfrm>
            <a:off x="3325368" y="5001711"/>
            <a:ext cx="1478280" cy="369332"/>
          </a:xfrm>
          <a:prstGeom prst="rect">
            <a:avLst/>
          </a:prstGeom>
          <a:noFill/>
        </p:spPr>
        <p:txBody>
          <a:bodyPr wrap="square">
            <a:spAutoFit/>
          </a:bodyPr>
          <a:lstStyle/>
          <a:p>
            <a:r>
              <a:rPr lang="en-US" dirty="0">
                <a:effectLst/>
                <a:latin typeface="Helvetica" pitchFamily="2" charset="0"/>
              </a:rPr>
              <a:t>Not Worth</a:t>
            </a:r>
            <a:endParaRPr lang="en-CA" dirty="0"/>
          </a:p>
        </p:txBody>
      </p:sp>
      <p:sp>
        <p:nvSpPr>
          <p:cNvPr id="11" name="TextBox 10">
            <a:extLst>
              <a:ext uri="{FF2B5EF4-FFF2-40B4-BE49-F238E27FC236}">
                <a16:creationId xmlns:a16="http://schemas.microsoft.com/office/drawing/2014/main" id="{1878072C-8E85-CF5A-EF1B-AAF6F0E95968}"/>
              </a:ext>
            </a:extLst>
          </p:cNvPr>
          <p:cNvSpPr txBox="1"/>
          <p:nvPr/>
        </p:nvSpPr>
        <p:spPr>
          <a:xfrm>
            <a:off x="3325368" y="5460623"/>
            <a:ext cx="1478280" cy="369332"/>
          </a:xfrm>
          <a:prstGeom prst="rect">
            <a:avLst/>
          </a:prstGeom>
          <a:noFill/>
        </p:spPr>
        <p:txBody>
          <a:bodyPr wrap="square">
            <a:spAutoFit/>
          </a:bodyPr>
          <a:lstStyle/>
          <a:p>
            <a:r>
              <a:rPr lang="en-US" dirty="0">
                <a:effectLst/>
                <a:latin typeface="Helvetica" pitchFamily="2" charset="0"/>
              </a:rPr>
              <a:t>Not Worth</a:t>
            </a:r>
            <a:endParaRPr lang="en-CA" dirty="0"/>
          </a:p>
        </p:txBody>
      </p:sp>
      <p:graphicFrame>
        <p:nvGraphicFramePr>
          <p:cNvPr id="13" name="Chart 12">
            <a:extLst>
              <a:ext uri="{FF2B5EF4-FFF2-40B4-BE49-F238E27FC236}">
                <a16:creationId xmlns:a16="http://schemas.microsoft.com/office/drawing/2014/main" id="{D38E204F-3272-4FD6-A2AF-A36F8EE979C3}"/>
              </a:ext>
            </a:extLst>
          </p:cNvPr>
          <p:cNvGraphicFramePr>
            <a:graphicFrameLocks/>
          </p:cNvGraphicFramePr>
          <p:nvPr/>
        </p:nvGraphicFramePr>
        <p:xfrm>
          <a:off x="1719833" y="1639075"/>
          <a:ext cx="9673200" cy="5209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1715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a:t>adaptation</a:t>
            </a:r>
            <a:endParaRPr lang="en-US" sz="4000" dirty="0"/>
          </a:p>
        </p:txBody>
      </p:sp>
      <p:sp>
        <p:nvSpPr>
          <p:cNvPr id="3" name="TextBox 2">
            <a:extLst>
              <a:ext uri="{FF2B5EF4-FFF2-40B4-BE49-F238E27FC236}">
                <a16:creationId xmlns:a16="http://schemas.microsoft.com/office/drawing/2014/main" id="{5FBC3114-1C3F-028D-98A1-AFD23D49407F}"/>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effectLst/>
                <a:latin typeface="Helvetica" pitchFamily="2" charset="0"/>
              </a:rPr>
              <a:t>Batch Size = 32, Learning Rate = 0.002, Kernel Size = 8 and Epoch = 20</a:t>
            </a:r>
          </a:p>
        </p:txBody>
      </p:sp>
      <p:graphicFrame>
        <p:nvGraphicFramePr>
          <p:cNvPr id="11" name="Chart 10">
            <a:extLst>
              <a:ext uri="{FF2B5EF4-FFF2-40B4-BE49-F238E27FC236}">
                <a16:creationId xmlns:a16="http://schemas.microsoft.com/office/drawing/2014/main" id="{250F2C8B-39E3-6441-A7D5-27BFAF194C80}"/>
              </a:ext>
            </a:extLst>
          </p:cNvPr>
          <p:cNvGraphicFramePr>
            <a:graphicFrameLocks/>
          </p:cNvGraphicFramePr>
          <p:nvPr>
            <p:extLst>
              <p:ext uri="{D42A27DB-BD31-4B8C-83A1-F6EECF244321}">
                <p14:modId xmlns:p14="http://schemas.microsoft.com/office/powerpoint/2010/main" val="427643767"/>
              </p:ext>
            </p:extLst>
          </p:nvPr>
        </p:nvGraphicFramePr>
        <p:xfrm>
          <a:off x="1118763" y="1853780"/>
          <a:ext cx="9099892" cy="4901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0744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rPr>
              <a:t>Basic idea: The adaption network recovered/decrypted the encrypted image</a:t>
            </a:r>
          </a:p>
        </p:txBody>
      </p:sp>
      <p:sp>
        <p:nvSpPr>
          <p:cNvPr id="4" name="Rectangle: Rounded Corners 3">
            <a:extLst>
              <a:ext uri="{FF2B5EF4-FFF2-40B4-BE49-F238E27FC236}">
                <a16:creationId xmlns:a16="http://schemas.microsoft.com/office/drawing/2014/main" id="{929A4364-1B79-5AFC-76C5-EE40583C0B09}"/>
              </a:ext>
            </a:extLst>
          </p:cNvPr>
          <p:cNvSpPr/>
          <p:nvPr/>
        </p:nvSpPr>
        <p:spPr>
          <a:xfrm>
            <a:off x="1332689" y="2587557"/>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Encrypted</a:t>
            </a:r>
          </a:p>
          <a:p>
            <a:pPr algn="ctr"/>
            <a:r>
              <a:rPr lang="en-CA" dirty="0">
                <a:solidFill>
                  <a:schemeClr val="tx1"/>
                </a:solidFill>
              </a:rPr>
              <a:t>Image</a:t>
            </a:r>
          </a:p>
        </p:txBody>
      </p:sp>
      <p:sp>
        <p:nvSpPr>
          <p:cNvPr id="6" name="Rectangle: Rounded Corners 5">
            <a:extLst>
              <a:ext uri="{FF2B5EF4-FFF2-40B4-BE49-F238E27FC236}">
                <a16:creationId xmlns:a16="http://schemas.microsoft.com/office/drawing/2014/main" id="{63B7D9A3-0B16-D9B1-129D-3309C6697FBD}"/>
              </a:ext>
            </a:extLst>
          </p:cNvPr>
          <p:cNvSpPr/>
          <p:nvPr/>
        </p:nvSpPr>
        <p:spPr>
          <a:xfrm>
            <a:off x="3005845" y="2489239"/>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Adaptation</a:t>
            </a:r>
          </a:p>
          <a:p>
            <a:pPr algn="ctr"/>
            <a:r>
              <a:rPr lang="en-CA" dirty="0">
                <a:solidFill>
                  <a:schemeClr val="tx1"/>
                </a:solidFill>
              </a:rPr>
              <a:t>Network</a:t>
            </a:r>
          </a:p>
        </p:txBody>
      </p:sp>
      <p:cxnSp>
        <p:nvCxnSpPr>
          <p:cNvPr id="8" name="Straight Arrow Connector 7">
            <a:extLst>
              <a:ext uri="{FF2B5EF4-FFF2-40B4-BE49-F238E27FC236}">
                <a16:creationId xmlns:a16="http://schemas.microsoft.com/office/drawing/2014/main" id="{E3E61B6F-6A18-308E-3EFB-CBFF5F7FAC9D}"/>
              </a:ext>
            </a:extLst>
          </p:cNvPr>
          <p:cNvCxnSpPr>
            <a:cxnSpLocks/>
            <a:stCxn id="4" idx="3"/>
            <a:endCxn id="6" idx="1"/>
          </p:cNvCxnSpPr>
          <p:nvPr/>
        </p:nvCxnSpPr>
        <p:spPr>
          <a:xfrm flipV="1">
            <a:off x="2645922" y="3070510"/>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07946B9-36BD-464D-4E0E-9547F90B5503}"/>
              </a:ext>
            </a:extLst>
          </p:cNvPr>
          <p:cNvSpPr/>
          <p:nvPr/>
        </p:nvSpPr>
        <p:spPr>
          <a:xfrm>
            <a:off x="4806066" y="2292783"/>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err="1">
                <a:solidFill>
                  <a:schemeClr val="tx1"/>
                </a:solidFill>
              </a:rPr>
              <a:t>ConvNeXt</a:t>
            </a:r>
            <a:endParaRPr lang="en-CA" dirty="0">
              <a:solidFill>
                <a:schemeClr val="tx1"/>
              </a:solidFill>
            </a:endParaRPr>
          </a:p>
        </p:txBody>
      </p:sp>
      <p:cxnSp>
        <p:nvCxnSpPr>
          <p:cNvPr id="18" name="Straight Arrow Connector 17">
            <a:extLst>
              <a:ext uri="{FF2B5EF4-FFF2-40B4-BE49-F238E27FC236}">
                <a16:creationId xmlns:a16="http://schemas.microsoft.com/office/drawing/2014/main" id="{84AD5E7A-75B7-E59F-4FDB-0A6A59ECB286}"/>
              </a:ext>
            </a:extLst>
          </p:cNvPr>
          <p:cNvCxnSpPr>
            <a:cxnSpLocks/>
            <a:stCxn id="6" idx="3"/>
            <a:endCxn id="17" idx="1"/>
          </p:cNvCxnSpPr>
          <p:nvPr/>
        </p:nvCxnSpPr>
        <p:spPr>
          <a:xfrm>
            <a:off x="4387174" y="3070510"/>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DD7EC03-B9BE-52D1-E19E-09B2E16B961C}"/>
              </a:ext>
            </a:extLst>
          </p:cNvPr>
          <p:cNvSpPr/>
          <p:nvPr/>
        </p:nvSpPr>
        <p:spPr>
          <a:xfrm>
            <a:off x="8223720" y="2607012"/>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Classification </a:t>
            </a:r>
          </a:p>
          <a:p>
            <a:pPr algn="ctr"/>
            <a:r>
              <a:rPr lang="en-CA" dirty="0">
                <a:solidFill>
                  <a:schemeClr val="tx1"/>
                </a:solidFill>
              </a:rPr>
              <a:t>result</a:t>
            </a:r>
          </a:p>
        </p:txBody>
      </p:sp>
      <p:cxnSp>
        <p:nvCxnSpPr>
          <p:cNvPr id="28" name="Straight Arrow Connector 27">
            <a:extLst>
              <a:ext uri="{FF2B5EF4-FFF2-40B4-BE49-F238E27FC236}">
                <a16:creationId xmlns:a16="http://schemas.microsoft.com/office/drawing/2014/main" id="{A09BED9D-4848-80DE-F921-E5206BD5C54F}"/>
              </a:ext>
            </a:extLst>
          </p:cNvPr>
          <p:cNvCxnSpPr>
            <a:cxnSpLocks/>
            <a:endCxn id="27" idx="1"/>
          </p:cNvCxnSpPr>
          <p:nvPr/>
        </p:nvCxnSpPr>
        <p:spPr>
          <a:xfrm>
            <a:off x="7804828" y="3095827"/>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C8A42F52-422F-8D7A-B558-FD4941DA42FD}"/>
              </a:ext>
            </a:extLst>
          </p:cNvPr>
          <p:cNvSpPr/>
          <p:nvPr/>
        </p:nvSpPr>
        <p:spPr>
          <a:xfrm>
            <a:off x="1332688" y="4928927"/>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Encrypted</a:t>
            </a:r>
          </a:p>
          <a:p>
            <a:pPr algn="ctr"/>
            <a:r>
              <a:rPr lang="en-CA" dirty="0">
                <a:solidFill>
                  <a:schemeClr val="tx1"/>
                </a:solidFill>
              </a:rPr>
              <a:t>Image</a:t>
            </a:r>
          </a:p>
        </p:txBody>
      </p:sp>
      <p:cxnSp>
        <p:nvCxnSpPr>
          <p:cNvPr id="41" name="Straight Arrow Connector 40">
            <a:extLst>
              <a:ext uri="{FF2B5EF4-FFF2-40B4-BE49-F238E27FC236}">
                <a16:creationId xmlns:a16="http://schemas.microsoft.com/office/drawing/2014/main" id="{0EA9BF2E-E468-6A5D-3561-13BB6B24E945}"/>
              </a:ext>
            </a:extLst>
          </p:cNvPr>
          <p:cNvCxnSpPr>
            <a:cxnSpLocks/>
            <a:stCxn id="39" idx="3"/>
            <a:endCxn id="42" idx="1"/>
          </p:cNvCxnSpPr>
          <p:nvPr/>
        </p:nvCxnSpPr>
        <p:spPr>
          <a:xfrm>
            <a:off x="2645921" y="5417742"/>
            <a:ext cx="2160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69D2B33-C52A-C9BD-4D0A-D1C6451AF016}"/>
              </a:ext>
            </a:extLst>
          </p:cNvPr>
          <p:cNvSpPr/>
          <p:nvPr/>
        </p:nvSpPr>
        <p:spPr>
          <a:xfrm>
            <a:off x="4806066" y="4632562"/>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err="1">
                <a:solidFill>
                  <a:schemeClr val="tx1"/>
                </a:solidFill>
              </a:rPr>
              <a:t>ConvNeXt</a:t>
            </a:r>
            <a:endParaRPr lang="en-CA" dirty="0">
              <a:solidFill>
                <a:schemeClr val="tx1"/>
              </a:solidFill>
            </a:endParaRPr>
          </a:p>
        </p:txBody>
      </p:sp>
      <p:sp>
        <p:nvSpPr>
          <p:cNvPr id="44" name="Rectangle: Rounded Corners 43">
            <a:extLst>
              <a:ext uri="{FF2B5EF4-FFF2-40B4-BE49-F238E27FC236}">
                <a16:creationId xmlns:a16="http://schemas.microsoft.com/office/drawing/2014/main" id="{7BAEF7FE-B0F3-CD43-B019-793614E4E56F}"/>
              </a:ext>
            </a:extLst>
          </p:cNvPr>
          <p:cNvSpPr/>
          <p:nvPr/>
        </p:nvSpPr>
        <p:spPr>
          <a:xfrm>
            <a:off x="8223720" y="4928927"/>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Classification </a:t>
            </a:r>
          </a:p>
          <a:p>
            <a:pPr algn="ctr"/>
            <a:r>
              <a:rPr lang="en-CA" dirty="0">
                <a:solidFill>
                  <a:schemeClr val="tx1"/>
                </a:solidFill>
              </a:rPr>
              <a:t>result</a:t>
            </a:r>
          </a:p>
        </p:txBody>
      </p:sp>
      <p:cxnSp>
        <p:nvCxnSpPr>
          <p:cNvPr id="45" name="Straight Arrow Connector 44">
            <a:extLst>
              <a:ext uri="{FF2B5EF4-FFF2-40B4-BE49-F238E27FC236}">
                <a16:creationId xmlns:a16="http://schemas.microsoft.com/office/drawing/2014/main" id="{C1021247-00AD-062F-E53C-DB5FF688AD72}"/>
              </a:ext>
            </a:extLst>
          </p:cNvPr>
          <p:cNvCxnSpPr>
            <a:cxnSpLocks/>
            <a:endCxn id="44" idx="1"/>
          </p:cNvCxnSpPr>
          <p:nvPr/>
        </p:nvCxnSpPr>
        <p:spPr>
          <a:xfrm>
            <a:off x="7804828" y="5417742"/>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122A954-6A40-801A-3C62-A3D2EDFB77E8}"/>
              </a:ext>
            </a:extLst>
          </p:cNvPr>
          <p:cNvSpPr txBox="1"/>
          <p:nvPr/>
        </p:nvSpPr>
        <p:spPr>
          <a:xfrm>
            <a:off x="9786026" y="5233076"/>
            <a:ext cx="1001948" cy="369332"/>
          </a:xfrm>
          <a:prstGeom prst="rect">
            <a:avLst/>
          </a:prstGeom>
          <a:noFill/>
        </p:spPr>
        <p:txBody>
          <a:bodyPr wrap="square" rtlCol="0">
            <a:spAutoFit/>
          </a:bodyPr>
          <a:lstStyle/>
          <a:p>
            <a:r>
              <a:rPr lang="en-CA" dirty="0"/>
              <a:t>94.28%</a:t>
            </a:r>
          </a:p>
        </p:txBody>
      </p:sp>
      <p:sp>
        <p:nvSpPr>
          <p:cNvPr id="64" name="TextBox 63">
            <a:extLst>
              <a:ext uri="{FF2B5EF4-FFF2-40B4-BE49-F238E27FC236}">
                <a16:creationId xmlns:a16="http://schemas.microsoft.com/office/drawing/2014/main" id="{9D07C0A8-B1B8-9982-7B4B-8FF61BE21D16}"/>
              </a:ext>
            </a:extLst>
          </p:cNvPr>
          <p:cNvSpPr txBox="1"/>
          <p:nvPr/>
        </p:nvSpPr>
        <p:spPr>
          <a:xfrm>
            <a:off x="9786026" y="2732005"/>
            <a:ext cx="1777556" cy="584775"/>
          </a:xfrm>
          <a:prstGeom prst="rect">
            <a:avLst/>
          </a:prstGeom>
          <a:noFill/>
        </p:spPr>
        <p:txBody>
          <a:bodyPr wrap="square" rtlCol="0">
            <a:spAutoFit/>
          </a:bodyPr>
          <a:lstStyle/>
          <a:p>
            <a:r>
              <a:rPr lang="en-CA" dirty="0"/>
              <a:t>96.04%</a:t>
            </a:r>
            <a:r>
              <a:rPr lang="en-US" sz="3200" b="0" i="0" u="none" strike="noStrike" dirty="0">
                <a:solidFill>
                  <a:srgbClr val="1A0DAB"/>
                </a:solidFill>
                <a:effectLst/>
                <a:latin typeface="arial" panose="020B0604020202020204" pitchFamily="34" charset="0"/>
              </a:rPr>
              <a:t>😊</a:t>
            </a:r>
            <a:endParaRPr lang="en-US" dirty="0">
              <a:solidFill>
                <a:srgbClr val="1A0DAB"/>
              </a:solidFill>
              <a:latin typeface="arial" panose="020B0604020202020204" pitchFamily="34" charset="0"/>
            </a:endParaRPr>
          </a:p>
        </p:txBody>
      </p:sp>
      <p:cxnSp>
        <p:nvCxnSpPr>
          <p:cNvPr id="65" name="Straight Arrow Connector 64">
            <a:extLst>
              <a:ext uri="{FF2B5EF4-FFF2-40B4-BE49-F238E27FC236}">
                <a16:creationId xmlns:a16="http://schemas.microsoft.com/office/drawing/2014/main" id="{03677FD4-0717-9F22-812E-FF2D472CBCBF}"/>
              </a:ext>
            </a:extLst>
          </p:cNvPr>
          <p:cNvCxnSpPr>
            <a:cxnSpLocks/>
          </p:cNvCxnSpPr>
          <p:nvPr/>
        </p:nvCxnSpPr>
        <p:spPr>
          <a:xfrm>
            <a:off x="2645922" y="3076372"/>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01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rPr>
              <a:t>Basic idea: The adaption network recovered/decrypted the encrypted image</a:t>
            </a:r>
          </a:p>
        </p:txBody>
      </p:sp>
      <p:sp>
        <p:nvSpPr>
          <p:cNvPr id="4" name="Rectangle: Rounded Corners 3">
            <a:extLst>
              <a:ext uri="{FF2B5EF4-FFF2-40B4-BE49-F238E27FC236}">
                <a16:creationId xmlns:a16="http://schemas.microsoft.com/office/drawing/2014/main" id="{929A4364-1B79-5AFC-76C5-EE40583C0B09}"/>
              </a:ext>
            </a:extLst>
          </p:cNvPr>
          <p:cNvSpPr/>
          <p:nvPr/>
        </p:nvSpPr>
        <p:spPr>
          <a:xfrm>
            <a:off x="1332689" y="2587557"/>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Encrypted</a:t>
            </a:r>
          </a:p>
          <a:p>
            <a:pPr algn="ctr"/>
            <a:r>
              <a:rPr lang="en-CA" dirty="0">
                <a:solidFill>
                  <a:schemeClr val="tx1"/>
                </a:solidFill>
              </a:rPr>
              <a:t>Image</a:t>
            </a:r>
          </a:p>
        </p:txBody>
      </p:sp>
      <p:sp>
        <p:nvSpPr>
          <p:cNvPr id="6" name="Rectangle: Rounded Corners 5">
            <a:extLst>
              <a:ext uri="{FF2B5EF4-FFF2-40B4-BE49-F238E27FC236}">
                <a16:creationId xmlns:a16="http://schemas.microsoft.com/office/drawing/2014/main" id="{63B7D9A3-0B16-D9B1-129D-3309C6697FBD}"/>
              </a:ext>
            </a:extLst>
          </p:cNvPr>
          <p:cNvSpPr/>
          <p:nvPr/>
        </p:nvSpPr>
        <p:spPr>
          <a:xfrm>
            <a:off x="3005845" y="2489239"/>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Adaptation</a:t>
            </a:r>
          </a:p>
          <a:p>
            <a:pPr algn="ctr"/>
            <a:r>
              <a:rPr lang="en-CA" dirty="0">
                <a:solidFill>
                  <a:schemeClr val="tx1"/>
                </a:solidFill>
              </a:rPr>
              <a:t>Network</a:t>
            </a:r>
          </a:p>
        </p:txBody>
      </p:sp>
      <p:cxnSp>
        <p:nvCxnSpPr>
          <p:cNvPr id="8" name="Straight Arrow Connector 7">
            <a:extLst>
              <a:ext uri="{FF2B5EF4-FFF2-40B4-BE49-F238E27FC236}">
                <a16:creationId xmlns:a16="http://schemas.microsoft.com/office/drawing/2014/main" id="{E3E61B6F-6A18-308E-3EFB-CBFF5F7FAC9D}"/>
              </a:ext>
            </a:extLst>
          </p:cNvPr>
          <p:cNvCxnSpPr>
            <a:cxnSpLocks/>
            <a:stCxn id="4" idx="3"/>
            <a:endCxn id="6" idx="1"/>
          </p:cNvCxnSpPr>
          <p:nvPr/>
        </p:nvCxnSpPr>
        <p:spPr>
          <a:xfrm flipV="1">
            <a:off x="2645922" y="3070510"/>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07946B9-36BD-464D-4E0E-9547F90B5503}"/>
              </a:ext>
            </a:extLst>
          </p:cNvPr>
          <p:cNvSpPr/>
          <p:nvPr/>
        </p:nvSpPr>
        <p:spPr>
          <a:xfrm>
            <a:off x="4806066" y="2292783"/>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err="1">
                <a:solidFill>
                  <a:schemeClr val="tx1"/>
                </a:solidFill>
              </a:rPr>
              <a:t>ConvNeXt</a:t>
            </a:r>
            <a:endParaRPr lang="en-CA" dirty="0">
              <a:solidFill>
                <a:schemeClr val="tx1"/>
              </a:solidFill>
            </a:endParaRPr>
          </a:p>
        </p:txBody>
      </p:sp>
      <p:cxnSp>
        <p:nvCxnSpPr>
          <p:cNvPr id="18" name="Straight Arrow Connector 17">
            <a:extLst>
              <a:ext uri="{FF2B5EF4-FFF2-40B4-BE49-F238E27FC236}">
                <a16:creationId xmlns:a16="http://schemas.microsoft.com/office/drawing/2014/main" id="{84AD5E7A-75B7-E59F-4FDB-0A6A59ECB286}"/>
              </a:ext>
            </a:extLst>
          </p:cNvPr>
          <p:cNvCxnSpPr>
            <a:cxnSpLocks/>
            <a:stCxn id="6" idx="3"/>
            <a:endCxn id="17" idx="1"/>
          </p:cNvCxnSpPr>
          <p:nvPr/>
        </p:nvCxnSpPr>
        <p:spPr>
          <a:xfrm>
            <a:off x="4387174" y="3070510"/>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DD7EC03-B9BE-52D1-E19E-09B2E16B961C}"/>
              </a:ext>
            </a:extLst>
          </p:cNvPr>
          <p:cNvSpPr/>
          <p:nvPr/>
        </p:nvSpPr>
        <p:spPr>
          <a:xfrm>
            <a:off x="8223720" y="2607012"/>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Classification </a:t>
            </a:r>
          </a:p>
          <a:p>
            <a:pPr algn="ctr"/>
            <a:r>
              <a:rPr lang="en-CA" dirty="0">
                <a:solidFill>
                  <a:schemeClr val="tx1"/>
                </a:solidFill>
              </a:rPr>
              <a:t>result</a:t>
            </a:r>
          </a:p>
        </p:txBody>
      </p:sp>
      <p:cxnSp>
        <p:nvCxnSpPr>
          <p:cNvPr id="28" name="Straight Arrow Connector 27">
            <a:extLst>
              <a:ext uri="{FF2B5EF4-FFF2-40B4-BE49-F238E27FC236}">
                <a16:creationId xmlns:a16="http://schemas.microsoft.com/office/drawing/2014/main" id="{A09BED9D-4848-80DE-F921-E5206BD5C54F}"/>
              </a:ext>
            </a:extLst>
          </p:cNvPr>
          <p:cNvCxnSpPr>
            <a:cxnSpLocks/>
            <a:endCxn id="27" idx="1"/>
          </p:cNvCxnSpPr>
          <p:nvPr/>
        </p:nvCxnSpPr>
        <p:spPr>
          <a:xfrm>
            <a:off x="7804828" y="3095827"/>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D07C0A8-B1B8-9982-7B4B-8FF61BE21D16}"/>
              </a:ext>
            </a:extLst>
          </p:cNvPr>
          <p:cNvSpPr txBox="1"/>
          <p:nvPr/>
        </p:nvSpPr>
        <p:spPr>
          <a:xfrm>
            <a:off x="9786026" y="2732005"/>
            <a:ext cx="1777556" cy="584775"/>
          </a:xfrm>
          <a:prstGeom prst="rect">
            <a:avLst/>
          </a:prstGeom>
          <a:noFill/>
        </p:spPr>
        <p:txBody>
          <a:bodyPr wrap="square" rtlCol="0">
            <a:spAutoFit/>
          </a:bodyPr>
          <a:lstStyle/>
          <a:p>
            <a:r>
              <a:rPr lang="en-CA" dirty="0"/>
              <a:t>96.04%</a:t>
            </a:r>
            <a:r>
              <a:rPr lang="en-US" sz="3200" b="0" i="0" u="none" strike="noStrike" dirty="0">
                <a:solidFill>
                  <a:srgbClr val="1A0DAB"/>
                </a:solidFill>
                <a:effectLst/>
                <a:latin typeface="arial" panose="020B0604020202020204" pitchFamily="34" charset="0"/>
              </a:rPr>
              <a:t>😊</a:t>
            </a:r>
            <a:endParaRPr lang="en-US" dirty="0">
              <a:solidFill>
                <a:srgbClr val="1A0DAB"/>
              </a:solidFill>
              <a:latin typeface="arial" panose="020B0604020202020204" pitchFamily="34" charset="0"/>
            </a:endParaRPr>
          </a:p>
        </p:txBody>
      </p:sp>
      <p:cxnSp>
        <p:nvCxnSpPr>
          <p:cNvPr id="65" name="Straight Arrow Connector 64">
            <a:extLst>
              <a:ext uri="{FF2B5EF4-FFF2-40B4-BE49-F238E27FC236}">
                <a16:creationId xmlns:a16="http://schemas.microsoft.com/office/drawing/2014/main" id="{03677FD4-0717-9F22-812E-FF2D472CBCBF}"/>
              </a:ext>
            </a:extLst>
          </p:cNvPr>
          <p:cNvCxnSpPr>
            <a:cxnSpLocks/>
          </p:cNvCxnSpPr>
          <p:nvPr/>
        </p:nvCxnSpPr>
        <p:spPr>
          <a:xfrm>
            <a:off x="2645922" y="3076372"/>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5572E0-1B43-CF58-BD0D-7662E237E173}"/>
              </a:ext>
            </a:extLst>
          </p:cNvPr>
          <p:cNvCxnSpPr>
            <a:cxnSpLocks/>
            <a:endCxn id="20" idx="0"/>
          </p:cNvCxnSpPr>
          <p:nvPr/>
        </p:nvCxnSpPr>
        <p:spPr>
          <a:xfrm flipH="1">
            <a:off x="4516995" y="3077963"/>
            <a:ext cx="12672" cy="1662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E6A6F70-F396-36EB-2C75-6633783F9AFA}"/>
              </a:ext>
            </a:extLst>
          </p:cNvPr>
          <p:cNvSpPr/>
          <p:nvPr/>
        </p:nvSpPr>
        <p:spPr>
          <a:xfrm>
            <a:off x="3735842" y="4740786"/>
            <a:ext cx="1562306" cy="1162541"/>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Decrypted</a:t>
            </a:r>
          </a:p>
          <a:p>
            <a:pPr algn="ctr"/>
            <a:r>
              <a:rPr lang="en-CA" dirty="0">
                <a:solidFill>
                  <a:schemeClr val="tx1"/>
                </a:solidFill>
              </a:rPr>
              <a:t>Image?</a:t>
            </a:r>
          </a:p>
        </p:txBody>
      </p:sp>
    </p:spTree>
    <p:extLst>
      <p:ext uri="{BB962C8B-B14F-4D97-AF65-F5344CB8AC3E}">
        <p14:creationId xmlns:p14="http://schemas.microsoft.com/office/powerpoint/2010/main" val="408092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SCENARIO</a:t>
            </a:r>
          </a:p>
        </p:txBody>
      </p:sp>
      <p:sp>
        <p:nvSpPr>
          <p:cNvPr id="2" name="Rectangle 1">
            <a:extLst>
              <a:ext uri="{FF2B5EF4-FFF2-40B4-BE49-F238E27FC236}">
                <a16:creationId xmlns:a16="http://schemas.microsoft.com/office/drawing/2014/main" id="{E8E36724-5529-964B-9E7A-4C75DE1E5163}"/>
              </a:ext>
            </a:extLst>
          </p:cNvPr>
          <p:cNvSpPr/>
          <p:nvPr/>
        </p:nvSpPr>
        <p:spPr>
          <a:xfrm>
            <a:off x="2181923" y="2185638"/>
            <a:ext cx="2482711" cy="41594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B63887-8A0E-0348-8883-8B447E0672E5}"/>
              </a:ext>
            </a:extLst>
          </p:cNvPr>
          <p:cNvSpPr/>
          <p:nvPr/>
        </p:nvSpPr>
        <p:spPr>
          <a:xfrm>
            <a:off x="7411382" y="2159202"/>
            <a:ext cx="2484000" cy="41594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30D54B-E0A9-434A-B35D-F8F318CCD408}"/>
              </a:ext>
            </a:extLst>
          </p:cNvPr>
          <p:cNvSpPr txBox="1"/>
          <p:nvPr/>
        </p:nvSpPr>
        <p:spPr>
          <a:xfrm>
            <a:off x="3036850" y="2270615"/>
            <a:ext cx="747132" cy="36799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Client</a:t>
            </a:r>
          </a:p>
        </p:txBody>
      </p:sp>
      <p:sp>
        <p:nvSpPr>
          <p:cNvPr id="9" name="TextBox 8">
            <a:extLst>
              <a:ext uri="{FF2B5EF4-FFF2-40B4-BE49-F238E27FC236}">
                <a16:creationId xmlns:a16="http://schemas.microsoft.com/office/drawing/2014/main" id="{88D36224-BD97-CB40-898F-F968340F9FE7}"/>
              </a:ext>
            </a:extLst>
          </p:cNvPr>
          <p:cNvSpPr txBox="1"/>
          <p:nvPr/>
        </p:nvSpPr>
        <p:spPr>
          <a:xfrm>
            <a:off x="7616318" y="2242838"/>
            <a:ext cx="2074127" cy="369332"/>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ML Service Provider</a:t>
            </a:r>
          </a:p>
        </p:txBody>
      </p:sp>
      <p:grpSp>
        <p:nvGrpSpPr>
          <p:cNvPr id="16" name="Group 15">
            <a:extLst>
              <a:ext uri="{FF2B5EF4-FFF2-40B4-BE49-F238E27FC236}">
                <a16:creationId xmlns:a16="http://schemas.microsoft.com/office/drawing/2014/main" id="{6CB91AE9-F898-EB47-BDED-5C347E7996F2}"/>
              </a:ext>
            </a:extLst>
          </p:cNvPr>
          <p:cNvGrpSpPr/>
          <p:nvPr/>
        </p:nvGrpSpPr>
        <p:grpSpPr>
          <a:xfrm>
            <a:off x="2282732" y="3675659"/>
            <a:ext cx="709514" cy="763965"/>
            <a:chOff x="2327336" y="2225343"/>
            <a:chExt cx="709514" cy="763965"/>
          </a:xfrm>
        </p:grpSpPr>
        <p:pic>
          <p:nvPicPr>
            <p:cNvPr id="8" name="Picture 7">
              <a:extLst>
                <a:ext uri="{FF2B5EF4-FFF2-40B4-BE49-F238E27FC236}">
                  <a16:creationId xmlns:a16="http://schemas.microsoft.com/office/drawing/2014/main" id="{A8BF8005-F506-CF49-9E85-7BD21BA9C7EE}"/>
                </a:ext>
              </a:extLst>
            </p:cNvPr>
            <p:cNvPicPr>
              <a:picLocks noChangeAspect="1"/>
            </p:cNvPicPr>
            <p:nvPr/>
          </p:nvPicPr>
          <p:blipFill>
            <a:blip r:embed="rId3"/>
            <a:stretch>
              <a:fillRect/>
            </a:stretch>
          </p:blipFill>
          <p:spPr>
            <a:xfrm>
              <a:off x="2471854" y="2225343"/>
              <a:ext cx="564996" cy="564996"/>
            </a:xfrm>
            <a:prstGeom prst="rect">
              <a:avLst/>
            </a:prstGeom>
          </p:spPr>
        </p:pic>
        <p:pic>
          <p:nvPicPr>
            <p:cNvPr id="11" name="Picture 10">
              <a:extLst>
                <a:ext uri="{FF2B5EF4-FFF2-40B4-BE49-F238E27FC236}">
                  <a16:creationId xmlns:a16="http://schemas.microsoft.com/office/drawing/2014/main" id="{C3D7E6AE-0101-BC4D-8CBC-984F17FBE156}"/>
                </a:ext>
              </a:extLst>
            </p:cNvPr>
            <p:cNvPicPr>
              <a:picLocks noChangeAspect="1"/>
            </p:cNvPicPr>
            <p:nvPr/>
          </p:nvPicPr>
          <p:blipFill>
            <a:blip r:embed="rId4"/>
            <a:stretch>
              <a:fillRect/>
            </a:stretch>
          </p:blipFill>
          <p:spPr>
            <a:xfrm>
              <a:off x="2410746" y="2314938"/>
              <a:ext cx="564996" cy="564996"/>
            </a:xfrm>
            <a:prstGeom prst="rect">
              <a:avLst/>
            </a:prstGeom>
          </p:spPr>
        </p:pic>
        <p:pic>
          <p:nvPicPr>
            <p:cNvPr id="14" name="Picture 13">
              <a:extLst>
                <a:ext uri="{FF2B5EF4-FFF2-40B4-BE49-F238E27FC236}">
                  <a16:creationId xmlns:a16="http://schemas.microsoft.com/office/drawing/2014/main" id="{4C4FC89D-3AF1-F343-BC81-5BEB15F62F11}"/>
                </a:ext>
              </a:extLst>
            </p:cNvPr>
            <p:cNvPicPr>
              <a:picLocks noChangeAspect="1"/>
            </p:cNvPicPr>
            <p:nvPr/>
          </p:nvPicPr>
          <p:blipFill>
            <a:blip r:embed="rId5"/>
            <a:stretch>
              <a:fillRect/>
            </a:stretch>
          </p:blipFill>
          <p:spPr>
            <a:xfrm>
              <a:off x="2327336" y="2417068"/>
              <a:ext cx="564996" cy="572240"/>
            </a:xfrm>
            <a:prstGeom prst="rect">
              <a:avLst/>
            </a:prstGeom>
          </p:spPr>
        </p:pic>
      </p:grpSp>
      <p:grpSp>
        <p:nvGrpSpPr>
          <p:cNvPr id="25" name="Group 24">
            <a:extLst>
              <a:ext uri="{FF2B5EF4-FFF2-40B4-BE49-F238E27FC236}">
                <a16:creationId xmlns:a16="http://schemas.microsoft.com/office/drawing/2014/main" id="{D07A9C96-19F2-7C4D-BFBD-958D59741AD6}"/>
              </a:ext>
            </a:extLst>
          </p:cNvPr>
          <p:cNvGrpSpPr/>
          <p:nvPr/>
        </p:nvGrpSpPr>
        <p:grpSpPr>
          <a:xfrm>
            <a:off x="5176982" y="3235997"/>
            <a:ext cx="697781" cy="719960"/>
            <a:chOff x="6258786" y="2004012"/>
            <a:chExt cx="697781" cy="719960"/>
          </a:xfrm>
        </p:grpSpPr>
        <p:pic>
          <p:nvPicPr>
            <p:cNvPr id="12" name="Picture 11">
              <a:extLst>
                <a:ext uri="{FF2B5EF4-FFF2-40B4-BE49-F238E27FC236}">
                  <a16:creationId xmlns:a16="http://schemas.microsoft.com/office/drawing/2014/main" id="{F461CB23-0FD9-644D-8578-7B8F502DB2CD}"/>
                </a:ext>
              </a:extLst>
            </p:cNvPr>
            <p:cNvPicPr>
              <a:picLocks noChangeAspect="1"/>
            </p:cNvPicPr>
            <p:nvPr/>
          </p:nvPicPr>
          <p:blipFill>
            <a:blip r:embed="rId6"/>
            <a:stretch>
              <a:fillRect/>
            </a:stretch>
          </p:blipFill>
          <p:spPr>
            <a:xfrm>
              <a:off x="6384327" y="2004012"/>
              <a:ext cx="572240" cy="564996"/>
            </a:xfrm>
            <a:prstGeom prst="rect">
              <a:avLst/>
            </a:prstGeom>
          </p:spPr>
        </p:pic>
        <p:pic>
          <p:nvPicPr>
            <p:cNvPr id="13" name="Picture 12">
              <a:extLst>
                <a:ext uri="{FF2B5EF4-FFF2-40B4-BE49-F238E27FC236}">
                  <a16:creationId xmlns:a16="http://schemas.microsoft.com/office/drawing/2014/main" id="{06970F9D-8C91-F144-A925-74BFD401B96F}"/>
                </a:ext>
              </a:extLst>
            </p:cNvPr>
            <p:cNvPicPr>
              <a:picLocks noChangeAspect="1"/>
            </p:cNvPicPr>
            <p:nvPr/>
          </p:nvPicPr>
          <p:blipFill>
            <a:blip r:embed="rId7"/>
            <a:stretch>
              <a:fillRect/>
            </a:stretch>
          </p:blipFill>
          <p:spPr>
            <a:xfrm>
              <a:off x="6332666" y="2069533"/>
              <a:ext cx="564996" cy="564996"/>
            </a:xfrm>
            <a:prstGeom prst="rect">
              <a:avLst/>
            </a:prstGeom>
          </p:spPr>
        </p:pic>
        <p:pic>
          <p:nvPicPr>
            <p:cNvPr id="15" name="Picture 14">
              <a:extLst>
                <a:ext uri="{FF2B5EF4-FFF2-40B4-BE49-F238E27FC236}">
                  <a16:creationId xmlns:a16="http://schemas.microsoft.com/office/drawing/2014/main" id="{A1B5136B-D957-CC44-9763-9D3BA7113804}"/>
                </a:ext>
              </a:extLst>
            </p:cNvPr>
            <p:cNvPicPr>
              <a:picLocks noChangeAspect="1"/>
            </p:cNvPicPr>
            <p:nvPr/>
          </p:nvPicPr>
          <p:blipFill>
            <a:blip r:embed="rId8"/>
            <a:stretch>
              <a:fillRect/>
            </a:stretch>
          </p:blipFill>
          <p:spPr>
            <a:xfrm>
              <a:off x="6258786" y="2158976"/>
              <a:ext cx="572240" cy="564996"/>
            </a:xfrm>
            <a:prstGeom prst="rect">
              <a:avLst/>
            </a:prstGeom>
          </p:spPr>
        </p:pic>
      </p:grpSp>
      <p:sp>
        <p:nvSpPr>
          <p:cNvPr id="17" name="Right Arrow 16">
            <a:extLst>
              <a:ext uri="{FF2B5EF4-FFF2-40B4-BE49-F238E27FC236}">
                <a16:creationId xmlns:a16="http://schemas.microsoft.com/office/drawing/2014/main" id="{4F387E0D-38EA-134D-92AB-D7987343E76C}"/>
              </a:ext>
            </a:extLst>
          </p:cNvPr>
          <p:cNvSpPr/>
          <p:nvPr/>
        </p:nvSpPr>
        <p:spPr>
          <a:xfrm>
            <a:off x="3042858" y="3958157"/>
            <a:ext cx="373566" cy="1767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BDFFEE1-AC15-5241-9F83-50DD580858C9}"/>
              </a:ext>
            </a:extLst>
          </p:cNvPr>
          <p:cNvSpPr txBox="1"/>
          <p:nvPr/>
        </p:nvSpPr>
        <p:spPr>
          <a:xfrm>
            <a:off x="3456397" y="3653357"/>
            <a:ext cx="1163634" cy="830997"/>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Encryption  Through Hill Cipher</a:t>
            </a:r>
          </a:p>
        </p:txBody>
      </p:sp>
      <p:sp>
        <p:nvSpPr>
          <p:cNvPr id="19" name="Right Arrow 18">
            <a:extLst>
              <a:ext uri="{FF2B5EF4-FFF2-40B4-BE49-F238E27FC236}">
                <a16:creationId xmlns:a16="http://schemas.microsoft.com/office/drawing/2014/main" id="{BD77486B-37F2-6A40-9472-D4CDFAFD2D8C}"/>
              </a:ext>
            </a:extLst>
          </p:cNvPr>
          <p:cNvSpPr/>
          <p:nvPr/>
        </p:nvSpPr>
        <p:spPr>
          <a:xfrm>
            <a:off x="4709925" y="3958157"/>
            <a:ext cx="3307802" cy="1767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10CA71-9601-264D-B85A-9BC253987615}"/>
              </a:ext>
            </a:extLst>
          </p:cNvPr>
          <p:cNvSpPr txBox="1"/>
          <p:nvPr/>
        </p:nvSpPr>
        <p:spPr>
          <a:xfrm>
            <a:off x="2245003" y="3258263"/>
            <a:ext cx="1018697" cy="338554"/>
          </a:xfrm>
          <a:prstGeom prst="rect">
            <a:avLst/>
          </a:prstGeom>
          <a:noFill/>
        </p:spPr>
        <p:txBody>
          <a:bodyPr wrap="square" rtlCol="0">
            <a:spAutoFit/>
          </a:bodyPr>
          <a:lstStyle/>
          <a:p>
            <a:r>
              <a:rPr lang="en-US" sz="1600" i="1" dirty="0"/>
              <a:t>I</a:t>
            </a:r>
            <a:r>
              <a:rPr lang="en-US" sz="1600" i="1" baseline="-25000" dirty="0"/>
              <a:t>1, </a:t>
            </a:r>
            <a:r>
              <a:rPr lang="en-US" sz="1600" i="1" dirty="0"/>
              <a:t>I</a:t>
            </a:r>
            <a:r>
              <a:rPr lang="en-US" sz="1600" i="1" baseline="-25000" dirty="0"/>
              <a:t>2, </a:t>
            </a:r>
            <a:r>
              <a:rPr lang="en-US" sz="1600" i="1" dirty="0"/>
              <a:t>I</a:t>
            </a:r>
            <a:r>
              <a:rPr lang="en-US" sz="1600" i="1" baseline="-25000" dirty="0"/>
              <a:t>3, … </a:t>
            </a:r>
            <a:r>
              <a:rPr lang="en-US" sz="1600" i="1" dirty="0"/>
              <a:t>I</a:t>
            </a:r>
            <a:r>
              <a:rPr lang="en-US" sz="1600" i="1" baseline="-25000" dirty="0"/>
              <a:t>g</a:t>
            </a:r>
          </a:p>
        </p:txBody>
      </p:sp>
      <p:sp>
        <p:nvSpPr>
          <p:cNvPr id="21" name="TextBox 20">
            <a:extLst>
              <a:ext uri="{FF2B5EF4-FFF2-40B4-BE49-F238E27FC236}">
                <a16:creationId xmlns:a16="http://schemas.microsoft.com/office/drawing/2014/main" id="{C1EFC8A1-0709-D54D-9AF2-5020EC2DF1A7}"/>
              </a:ext>
            </a:extLst>
          </p:cNvPr>
          <p:cNvSpPr txBox="1"/>
          <p:nvPr/>
        </p:nvSpPr>
        <p:spPr>
          <a:xfrm>
            <a:off x="3036850" y="4727670"/>
            <a:ext cx="695034"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Key K</a:t>
            </a:r>
          </a:p>
        </p:txBody>
      </p:sp>
      <p:sp>
        <p:nvSpPr>
          <p:cNvPr id="24" name="Bent-Up Arrow 23">
            <a:extLst>
              <a:ext uri="{FF2B5EF4-FFF2-40B4-BE49-F238E27FC236}">
                <a16:creationId xmlns:a16="http://schemas.microsoft.com/office/drawing/2014/main" id="{3E37009D-5B01-F747-9B2C-E1540D50BEAA}"/>
              </a:ext>
            </a:extLst>
          </p:cNvPr>
          <p:cNvSpPr/>
          <p:nvPr/>
        </p:nvSpPr>
        <p:spPr>
          <a:xfrm>
            <a:off x="3737401" y="4524177"/>
            <a:ext cx="300813" cy="392285"/>
          </a:xfrm>
          <a:prstGeom prst="bentUpArrow">
            <a:avLst>
              <a:gd name="adj1" fmla="val 12930"/>
              <a:gd name="adj2" fmla="val 25000"/>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64E407B-4650-3E4F-A0CD-A4F039E78E10}"/>
              </a:ext>
            </a:extLst>
          </p:cNvPr>
          <p:cNvSpPr txBox="1"/>
          <p:nvPr/>
        </p:nvSpPr>
        <p:spPr>
          <a:xfrm>
            <a:off x="4869570" y="2818861"/>
            <a:ext cx="1283866" cy="338554"/>
          </a:xfrm>
          <a:prstGeom prst="rect">
            <a:avLst/>
          </a:prstGeom>
          <a:noFill/>
        </p:spPr>
        <p:txBody>
          <a:bodyPr wrap="square" rtlCol="0">
            <a:spAutoFit/>
          </a:bodyPr>
          <a:lstStyle/>
          <a:p>
            <a:r>
              <a:rPr lang="en-US" sz="1600" i="1" dirty="0"/>
              <a:t>I</a:t>
            </a:r>
            <a:r>
              <a:rPr lang="en-US" sz="1600" i="1" baseline="-25000" dirty="0"/>
              <a:t>e1, </a:t>
            </a:r>
            <a:r>
              <a:rPr lang="en-US" sz="1600" i="1" dirty="0"/>
              <a:t>I</a:t>
            </a:r>
            <a:r>
              <a:rPr lang="en-US" sz="1600" i="1" baseline="-25000" dirty="0"/>
              <a:t>e2, </a:t>
            </a:r>
            <a:r>
              <a:rPr lang="en-US" sz="1600" i="1" dirty="0"/>
              <a:t>I</a:t>
            </a:r>
            <a:r>
              <a:rPr lang="en-US" sz="1600" i="1" baseline="-25000" dirty="0"/>
              <a:t>e3, … </a:t>
            </a:r>
            <a:r>
              <a:rPr lang="en-US" sz="1600" i="1" dirty="0" err="1"/>
              <a:t>I</a:t>
            </a:r>
            <a:r>
              <a:rPr lang="en-US" sz="1600" i="1" baseline="-25000" dirty="0" err="1"/>
              <a:t>eg</a:t>
            </a:r>
            <a:endParaRPr lang="en-US" sz="1600" i="1" baseline="-25000" dirty="0"/>
          </a:p>
        </p:txBody>
      </p:sp>
      <p:sp>
        <p:nvSpPr>
          <p:cNvPr id="27" name="TextBox 26">
            <a:extLst>
              <a:ext uri="{FF2B5EF4-FFF2-40B4-BE49-F238E27FC236}">
                <a16:creationId xmlns:a16="http://schemas.microsoft.com/office/drawing/2014/main" id="{5C2D2126-14E5-5E4A-AFD5-92AFDCE67DF1}"/>
              </a:ext>
            </a:extLst>
          </p:cNvPr>
          <p:cNvSpPr txBox="1"/>
          <p:nvPr/>
        </p:nvSpPr>
        <p:spPr>
          <a:xfrm>
            <a:off x="8130763" y="3649223"/>
            <a:ext cx="1152000" cy="83099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sz="1600" dirty="0"/>
          </a:p>
          <a:p>
            <a:pPr algn="ctr"/>
            <a:r>
              <a:rPr lang="en-US" sz="1600" dirty="0"/>
              <a:t>Network Model</a:t>
            </a:r>
          </a:p>
        </p:txBody>
      </p:sp>
      <p:sp>
        <p:nvSpPr>
          <p:cNvPr id="28" name="TextBox 27">
            <a:extLst>
              <a:ext uri="{FF2B5EF4-FFF2-40B4-BE49-F238E27FC236}">
                <a16:creationId xmlns:a16="http://schemas.microsoft.com/office/drawing/2014/main" id="{8ECB58D4-E220-B04E-B44B-5D58CF22C3FB}"/>
              </a:ext>
            </a:extLst>
          </p:cNvPr>
          <p:cNvSpPr txBox="1"/>
          <p:nvPr/>
        </p:nvSpPr>
        <p:spPr>
          <a:xfrm>
            <a:off x="6132339" y="3449226"/>
            <a:ext cx="1072982" cy="338554"/>
          </a:xfrm>
          <a:prstGeom prst="rect">
            <a:avLst/>
          </a:prstGeom>
          <a:noFill/>
        </p:spPr>
        <p:txBody>
          <a:bodyPr wrap="square" rtlCol="0">
            <a:spAutoFit/>
          </a:bodyPr>
          <a:lstStyle/>
          <a:p>
            <a:r>
              <a:rPr lang="en-US" sz="1600" dirty="0"/>
              <a:t>+    Labels </a:t>
            </a:r>
            <a:endParaRPr lang="en-US" sz="1600" baseline="-25000" dirty="0"/>
          </a:p>
        </p:txBody>
      </p:sp>
      <p:sp>
        <p:nvSpPr>
          <p:cNvPr id="29" name="Bent-Up Arrow 28">
            <a:extLst>
              <a:ext uri="{FF2B5EF4-FFF2-40B4-BE49-F238E27FC236}">
                <a16:creationId xmlns:a16="http://schemas.microsoft.com/office/drawing/2014/main" id="{08EA562E-B759-1042-82E4-F0F2F92DA8E3}"/>
              </a:ext>
            </a:extLst>
          </p:cNvPr>
          <p:cNvSpPr/>
          <p:nvPr/>
        </p:nvSpPr>
        <p:spPr>
          <a:xfrm rot="16200000" flipH="1">
            <a:off x="5696873" y="2910933"/>
            <a:ext cx="1440603" cy="4579176"/>
          </a:xfrm>
          <a:prstGeom prst="bentUpArrow">
            <a:avLst>
              <a:gd name="adj1" fmla="val 2246"/>
              <a:gd name="adj2" fmla="val 3861"/>
              <a:gd name="adj3" fmla="val 765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868899C-A701-1040-9F5B-5E5B9A70434A}"/>
              </a:ext>
            </a:extLst>
          </p:cNvPr>
          <p:cNvSpPr txBox="1"/>
          <p:nvPr/>
        </p:nvSpPr>
        <p:spPr>
          <a:xfrm>
            <a:off x="2709748" y="5571534"/>
            <a:ext cx="1417839" cy="584775"/>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rtl="0"/>
            <a:r>
              <a:rPr lang="en-CA" sz="1600" dirty="0">
                <a:effectLst/>
                <a:latin typeface="Arial" panose="020B0604020202020204" pitchFamily="34" charset="0"/>
              </a:rPr>
              <a:t>Classification Results</a:t>
            </a:r>
            <a:endParaRPr lang="en-CA" sz="1600" dirty="0">
              <a:effectLst/>
            </a:endParaRPr>
          </a:p>
        </p:txBody>
      </p:sp>
      <p:sp>
        <p:nvSpPr>
          <p:cNvPr id="32" name="Rectangle 31">
            <a:extLst>
              <a:ext uri="{FF2B5EF4-FFF2-40B4-BE49-F238E27FC236}">
                <a16:creationId xmlns:a16="http://schemas.microsoft.com/office/drawing/2014/main" id="{2B49F0D2-D7A5-7C40-872D-9F827FBD9CFB}"/>
              </a:ext>
            </a:extLst>
          </p:cNvPr>
          <p:cNvSpPr/>
          <p:nvPr/>
        </p:nvSpPr>
        <p:spPr>
          <a:xfrm>
            <a:off x="2245003" y="2839325"/>
            <a:ext cx="7519748" cy="2312535"/>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250DB903-BC6A-7846-B0A4-03148D6E9334}"/>
              </a:ext>
            </a:extLst>
          </p:cNvPr>
          <p:cNvSpPr txBox="1"/>
          <p:nvPr/>
        </p:nvSpPr>
        <p:spPr>
          <a:xfrm>
            <a:off x="8127758" y="2988072"/>
            <a:ext cx="166644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Training &amp; Testing</a:t>
            </a:r>
          </a:p>
        </p:txBody>
      </p:sp>
      <p:sp>
        <p:nvSpPr>
          <p:cNvPr id="34" name="TextBox 33">
            <a:extLst>
              <a:ext uri="{FF2B5EF4-FFF2-40B4-BE49-F238E27FC236}">
                <a16:creationId xmlns:a16="http://schemas.microsoft.com/office/drawing/2014/main" id="{0ECC1A13-7239-F14F-AF34-AEF662A0D611}"/>
              </a:ext>
            </a:extLst>
          </p:cNvPr>
          <p:cNvSpPr txBox="1"/>
          <p:nvPr/>
        </p:nvSpPr>
        <p:spPr>
          <a:xfrm>
            <a:off x="1251678" y="1302209"/>
            <a:ext cx="4467158"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effectLst/>
                <a:latin typeface="Helvetica" pitchFamily="2" charset="0"/>
              </a:rPr>
              <a:t>Privacy-Preserving Machine Learning</a:t>
            </a:r>
          </a:p>
        </p:txBody>
      </p:sp>
      <p:sp>
        <p:nvSpPr>
          <p:cNvPr id="31" name="TextBox 30">
            <a:extLst>
              <a:ext uri="{FF2B5EF4-FFF2-40B4-BE49-F238E27FC236}">
                <a16:creationId xmlns:a16="http://schemas.microsoft.com/office/drawing/2014/main" id="{18294FF1-8CEF-2948-A422-0FC5297028E4}"/>
              </a:ext>
            </a:extLst>
          </p:cNvPr>
          <p:cNvSpPr txBox="1"/>
          <p:nvPr/>
        </p:nvSpPr>
        <p:spPr>
          <a:xfrm>
            <a:off x="8749796" y="4512333"/>
            <a:ext cx="920140" cy="5847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Feature </a:t>
            </a:r>
          </a:p>
          <a:p>
            <a:r>
              <a:rPr lang="en-US" sz="1600" dirty="0"/>
              <a:t>learning</a:t>
            </a:r>
          </a:p>
        </p:txBody>
      </p:sp>
    </p:spTree>
    <p:extLst>
      <p:ext uri="{BB962C8B-B14F-4D97-AF65-F5344CB8AC3E}">
        <p14:creationId xmlns:p14="http://schemas.microsoft.com/office/powerpoint/2010/main" val="2174816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rPr>
              <a:t>Visualize adapted image on dataset 2</a:t>
            </a:r>
          </a:p>
        </p:txBody>
      </p:sp>
      <p:sp>
        <p:nvSpPr>
          <p:cNvPr id="4" name="Rectangle: Rounded Corners 3">
            <a:extLst>
              <a:ext uri="{FF2B5EF4-FFF2-40B4-BE49-F238E27FC236}">
                <a16:creationId xmlns:a16="http://schemas.microsoft.com/office/drawing/2014/main" id="{929A4364-1B79-5AFC-76C5-EE40583C0B09}"/>
              </a:ext>
            </a:extLst>
          </p:cNvPr>
          <p:cNvSpPr/>
          <p:nvPr/>
        </p:nvSpPr>
        <p:spPr>
          <a:xfrm>
            <a:off x="1251678" y="2223490"/>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Encrypted</a:t>
            </a:r>
          </a:p>
          <a:p>
            <a:pPr algn="ctr"/>
            <a:r>
              <a:rPr lang="en-CA" dirty="0">
                <a:solidFill>
                  <a:schemeClr val="tx1"/>
                </a:solidFill>
              </a:rPr>
              <a:t>Image</a:t>
            </a:r>
          </a:p>
        </p:txBody>
      </p:sp>
      <p:sp>
        <p:nvSpPr>
          <p:cNvPr id="6" name="Rectangle: Rounded Corners 5">
            <a:extLst>
              <a:ext uri="{FF2B5EF4-FFF2-40B4-BE49-F238E27FC236}">
                <a16:creationId xmlns:a16="http://schemas.microsoft.com/office/drawing/2014/main" id="{63B7D9A3-0B16-D9B1-129D-3309C6697FBD}"/>
              </a:ext>
            </a:extLst>
          </p:cNvPr>
          <p:cNvSpPr/>
          <p:nvPr/>
        </p:nvSpPr>
        <p:spPr>
          <a:xfrm>
            <a:off x="2924834" y="2125172"/>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Adaptation</a:t>
            </a:r>
          </a:p>
          <a:p>
            <a:pPr algn="ctr"/>
            <a:r>
              <a:rPr lang="en-CA" dirty="0">
                <a:solidFill>
                  <a:schemeClr val="tx1"/>
                </a:solidFill>
              </a:rPr>
              <a:t>Network</a:t>
            </a:r>
          </a:p>
        </p:txBody>
      </p:sp>
      <p:cxnSp>
        <p:nvCxnSpPr>
          <p:cNvPr id="8" name="Straight Arrow Connector 7">
            <a:extLst>
              <a:ext uri="{FF2B5EF4-FFF2-40B4-BE49-F238E27FC236}">
                <a16:creationId xmlns:a16="http://schemas.microsoft.com/office/drawing/2014/main" id="{E3E61B6F-6A18-308E-3EFB-CBFF5F7FAC9D}"/>
              </a:ext>
            </a:extLst>
          </p:cNvPr>
          <p:cNvCxnSpPr>
            <a:cxnSpLocks/>
            <a:stCxn id="4" idx="3"/>
            <a:endCxn id="6" idx="1"/>
          </p:cNvCxnSpPr>
          <p:nvPr/>
        </p:nvCxnSpPr>
        <p:spPr>
          <a:xfrm flipV="1">
            <a:off x="2564911" y="2706443"/>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3677FD4-0717-9F22-812E-FF2D472CBCBF}"/>
              </a:ext>
            </a:extLst>
          </p:cNvPr>
          <p:cNvCxnSpPr>
            <a:cxnSpLocks/>
          </p:cNvCxnSpPr>
          <p:nvPr/>
        </p:nvCxnSpPr>
        <p:spPr>
          <a:xfrm>
            <a:off x="2564911" y="2712305"/>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5572E0-1B43-CF58-BD0D-7662E237E173}"/>
              </a:ext>
            </a:extLst>
          </p:cNvPr>
          <p:cNvCxnSpPr>
            <a:cxnSpLocks/>
            <a:stCxn id="6" idx="3"/>
            <a:endCxn id="20" idx="1"/>
          </p:cNvCxnSpPr>
          <p:nvPr/>
        </p:nvCxnSpPr>
        <p:spPr>
          <a:xfrm>
            <a:off x="4306163" y="2706443"/>
            <a:ext cx="492028"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E6A6F70-F396-36EB-2C75-6633783F9AFA}"/>
              </a:ext>
            </a:extLst>
          </p:cNvPr>
          <p:cNvSpPr/>
          <p:nvPr/>
        </p:nvSpPr>
        <p:spPr>
          <a:xfrm>
            <a:off x="4798191" y="2249549"/>
            <a:ext cx="1562306" cy="925512"/>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Adapted</a:t>
            </a:r>
          </a:p>
          <a:p>
            <a:pPr algn="ctr"/>
            <a:r>
              <a:rPr lang="en-CA" dirty="0">
                <a:solidFill>
                  <a:schemeClr val="tx1"/>
                </a:solidFill>
              </a:rPr>
              <a:t>Image</a:t>
            </a:r>
          </a:p>
        </p:txBody>
      </p:sp>
      <p:sp>
        <p:nvSpPr>
          <p:cNvPr id="23" name="Callout: Line 22">
            <a:extLst>
              <a:ext uri="{FF2B5EF4-FFF2-40B4-BE49-F238E27FC236}">
                <a16:creationId xmlns:a16="http://schemas.microsoft.com/office/drawing/2014/main" id="{80E3C2C3-1D94-E5C0-547F-E16A7508BA1E}"/>
              </a:ext>
            </a:extLst>
          </p:cNvPr>
          <p:cNvSpPr/>
          <p:nvPr/>
        </p:nvSpPr>
        <p:spPr>
          <a:xfrm>
            <a:off x="7102824" y="1348841"/>
            <a:ext cx="1740309" cy="1112867"/>
          </a:xfrm>
          <a:prstGeom prst="borderCallout1">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It’s INDEED the decrypted image</a:t>
            </a:r>
          </a:p>
        </p:txBody>
      </p:sp>
      <p:pic>
        <p:nvPicPr>
          <p:cNvPr id="25" name="Picture 24" descr="A picture containing chart&#10;&#10;Description automatically generated">
            <a:extLst>
              <a:ext uri="{FF2B5EF4-FFF2-40B4-BE49-F238E27FC236}">
                <a16:creationId xmlns:a16="http://schemas.microsoft.com/office/drawing/2014/main" id="{A3252FE6-531D-E38C-7FBF-3FD4D33D506F}"/>
              </a:ext>
            </a:extLst>
          </p:cNvPr>
          <p:cNvPicPr>
            <a:picLocks noChangeAspect="1"/>
          </p:cNvPicPr>
          <p:nvPr/>
        </p:nvPicPr>
        <p:blipFill rotWithShape="1">
          <a:blip r:embed="rId3"/>
          <a:srcRect l="5517" t="22426" r="8275" b="17640"/>
          <a:stretch/>
        </p:blipFill>
        <p:spPr>
          <a:xfrm>
            <a:off x="1036321" y="3656881"/>
            <a:ext cx="3380331" cy="1762533"/>
          </a:xfrm>
          <a:prstGeom prst="rect">
            <a:avLst/>
          </a:prstGeom>
        </p:spPr>
      </p:pic>
      <p:pic>
        <p:nvPicPr>
          <p:cNvPr id="29" name="Picture 28" descr="Chart&#10;&#10;Description automatically generated">
            <a:extLst>
              <a:ext uri="{FF2B5EF4-FFF2-40B4-BE49-F238E27FC236}">
                <a16:creationId xmlns:a16="http://schemas.microsoft.com/office/drawing/2014/main" id="{CBDAFBC7-0996-B915-D5B9-095400E52F7B}"/>
              </a:ext>
            </a:extLst>
          </p:cNvPr>
          <p:cNvPicPr>
            <a:picLocks noChangeAspect="1"/>
          </p:cNvPicPr>
          <p:nvPr/>
        </p:nvPicPr>
        <p:blipFill rotWithShape="1">
          <a:blip r:embed="rId4"/>
          <a:srcRect l="6311" t="21769" r="8731" b="17753"/>
          <a:stretch/>
        </p:blipFill>
        <p:spPr>
          <a:xfrm>
            <a:off x="4719484" y="3658719"/>
            <a:ext cx="3380330" cy="1804753"/>
          </a:xfrm>
          <a:prstGeom prst="rect">
            <a:avLst/>
          </a:prstGeom>
        </p:spPr>
      </p:pic>
      <p:pic>
        <p:nvPicPr>
          <p:cNvPr id="31" name="Picture 30" descr="Chart, scatter chart&#10;&#10;Description automatically generated">
            <a:extLst>
              <a:ext uri="{FF2B5EF4-FFF2-40B4-BE49-F238E27FC236}">
                <a16:creationId xmlns:a16="http://schemas.microsoft.com/office/drawing/2014/main" id="{7271BF31-FC56-D3AC-962C-B15E2404B486}"/>
              </a:ext>
            </a:extLst>
          </p:cNvPr>
          <p:cNvPicPr>
            <a:picLocks noChangeAspect="1"/>
          </p:cNvPicPr>
          <p:nvPr/>
        </p:nvPicPr>
        <p:blipFill rotWithShape="1">
          <a:blip r:embed="rId5"/>
          <a:srcRect l="6160" t="22969" r="7940" b="16515"/>
          <a:stretch/>
        </p:blipFill>
        <p:spPr>
          <a:xfrm>
            <a:off x="8335067" y="3658719"/>
            <a:ext cx="3415727" cy="1804754"/>
          </a:xfrm>
          <a:prstGeom prst="rect">
            <a:avLst/>
          </a:prstGeom>
        </p:spPr>
      </p:pic>
    </p:spTree>
    <p:extLst>
      <p:ext uri="{BB962C8B-B14F-4D97-AF65-F5344CB8AC3E}">
        <p14:creationId xmlns:p14="http://schemas.microsoft.com/office/powerpoint/2010/main" val="79177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solidFill>
                  <a:schemeClr val="tx1"/>
                </a:solidFill>
              </a:rPr>
              <a:t>Finetune the adaptation network</a:t>
            </a:r>
          </a:p>
        </p:txBody>
      </p:sp>
      <p:pic>
        <p:nvPicPr>
          <p:cNvPr id="7" name="Picture 6" descr="Chart, line chart&#10;&#10;Description automatically generated">
            <a:extLst>
              <a:ext uri="{FF2B5EF4-FFF2-40B4-BE49-F238E27FC236}">
                <a16:creationId xmlns:a16="http://schemas.microsoft.com/office/drawing/2014/main" id="{52BE1811-F4DE-FED7-8FBB-AC4C401C310C}"/>
              </a:ext>
            </a:extLst>
          </p:cNvPr>
          <p:cNvPicPr>
            <a:picLocks noChangeAspect="1"/>
          </p:cNvPicPr>
          <p:nvPr/>
        </p:nvPicPr>
        <p:blipFill>
          <a:blip r:embed="rId3"/>
          <a:stretch>
            <a:fillRect/>
          </a:stretch>
        </p:blipFill>
        <p:spPr>
          <a:xfrm>
            <a:off x="7446001" y="3593744"/>
            <a:ext cx="4014869" cy="3011152"/>
          </a:xfrm>
          <a:prstGeom prst="rect">
            <a:avLst/>
          </a:prstGeom>
        </p:spPr>
      </p:pic>
      <p:sp>
        <p:nvSpPr>
          <p:cNvPr id="9" name="Rectangle: Rounded Corners 8">
            <a:extLst>
              <a:ext uri="{FF2B5EF4-FFF2-40B4-BE49-F238E27FC236}">
                <a16:creationId xmlns:a16="http://schemas.microsoft.com/office/drawing/2014/main" id="{C82B56BD-5A7F-49F8-6E26-6EAC182B4985}"/>
              </a:ext>
            </a:extLst>
          </p:cNvPr>
          <p:cNvSpPr/>
          <p:nvPr/>
        </p:nvSpPr>
        <p:spPr>
          <a:xfrm>
            <a:off x="1283545" y="2153414"/>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Encrypted</a:t>
            </a:r>
          </a:p>
          <a:p>
            <a:pPr algn="ctr"/>
            <a:r>
              <a:rPr lang="en-CA" dirty="0">
                <a:solidFill>
                  <a:schemeClr val="tx1"/>
                </a:solidFill>
              </a:rPr>
              <a:t>Image</a:t>
            </a:r>
          </a:p>
        </p:txBody>
      </p:sp>
      <p:sp>
        <p:nvSpPr>
          <p:cNvPr id="10" name="Rectangle: Rounded Corners 9">
            <a:extLst>
              <a:ext uri="{FF2B5EF4-FFF2-40B4-BE49-F238E27FC236}">
                <a16:creationId xmlns:a16="http://schemas.microsoft.com/office/drawing/2014/main" id="{2251A247-063F-5273-A681-247F01EE6B5E}"/>
              </a:ext>
            </a:extLst>
          </p:cNvPr>
          <p:cNvSpPr/>
          <p:nvPr/>
        </p:nvSpPr>
        <p:spPr>
          <a:xfrm>
            <a:off x="2956701" y="2055096"/>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Adaptation</a:t>
            </a:r>
          </a:p>
          <a:p>
            <a:pPr algn="ctr"/>
            <a:r>
              <a:rPr lang="en-CA" dirty="0">
                <a:solidFill>
                  <a:schemeClr val="tx1"/>
                </a:solidFill>
              </a:rPr>
              <a:t>Network</a:t>
            </a:r>
          </a:p>
        </p:txBody>
      </p:sp>
      <p:cxnSp>
        <p:nvCxnSpPr>
          <p:cNvPr id="11" name="Straight Arrow Connector 10">
            <a:extLst>
              <a:ext uri="{FF2B5EF4-FFF2-40B4-BE49-F238E27FC236}">
                <a16:creationId xmlns:a16="http://schemas.microsoft.com/office/drawing/2014/main" id="{A01A27F8-3772-354D-4AAD-1758B5E21311}"/>
              </a:ext>
            </a:extLst>
          </p:cNvPr>
          <p:cNvCxnSpPr>
            <a:cxnSpLocks/>
            <a:stCxn id="9" idx="3"/>
            <a:endCxn id="10" idx="1"/>
          </p:cNvCxnSpPr>
          <p:nvPr/>
        </p:nvCxnSpPr>
        <p:spPr>
          <a:xfrm flipV="1">
            <a:off x="2596778" y="2636367"/>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87EA527-07A1-7170-8096-4176302CE8F8}"/>
              </a:ext>
            </a:extLst>
          </p:cNvPr>
          <p:cNvSpPr/>
          <p:nvPr/>
        </p:nvSpPr>
        <p:spPr>
          <a:xfrm>
            <a:off x="4756922" y="1858640"/>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err="1">
                <a:solidFill>
                  <a:schemeClr val="tx1"/>
                </a:solidFill>
              </a:rPr>
              <a:t>ConvNeXt</a:t>
            </a:r>
            <a:endParaRPr lang="en-CA" dirty="0">
              <a:solidFill>
                <a:schemeClr val="tx1"/>
              </a:solidFill>
            </a:endParaRPr>
          </a:p>
        </p:txBody>
      </p:sp>
      <p:cxnSp>
        <p:nvCxnSpPr>
          <p:cNvPr id="13" name="Straight Arrow Connector 12">
            <a:extLst>
              <a:ext uri="{FF2B5EF4-FFF2-40B4-BE49-F238E27FC236}">
                <a16:creationId xmlns:a16="http://schemas.microsoft.com/office/drawing/2014/main" id="{34BF610A-64FB-1043-1C30-8F447ABDF13D}"/>
              </a:ext>
            </a:extLst>
          </p:cNvPr>
          <p:cNvCxnSpPr>
            <a:cxnSpLocks/>
            <a:stCxn id="10" idx="3"/>
            <a:endCxn id="12" idx="1"/>
          </p:cNvCxnSpPr>
          <p:nvPr/>
        </p:nvCxnSpPr>
        <p:spPr>
          <a:xfrm>
            <a:off x="4338030" y="2636367"/>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3345357B-4987-4DB0-F250-581554A25B91}"/>
              </a:ext>
            </a:extLst>
          </p:cNvPr>
          <p:cNvSpPr/>
          <p:nvPr/>
        </p:nvSpPr>
        <p:spPr>
          <a:xfrm>
            <a:off x="8174576" y="2172869"/>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Classification </a:t>
            </a:r>
          </a:p>
          <a:p>
            <a:pPr algn="ctr"/>
            <a:r>
              <a:rPr lang="en-CA" dirty="0">
                <a:solidFill>
                  <a:schemeClr val="tx1"/>
                </a:solidFill>
              </a:rPr>
              <a:t>result</a:t>
            </a:r>
          </a:p>
        </p:txBody>
      </p:sp>
      <p:cxnSp>
        <p:nvCxnSpPr>
          <p:cNvPr id="17" name="Straight Arrow Connector 16">
            <a:extLst>
              <a:ext uri="{FF2B5EF4-FFF2-40B4-BE49-F238E27FC236}">
                <a16:creationId xmlns:a16="http://schemas.microsoft.com/office/drawing/2014/main" id="{CB686E3D-929A-A172-A6E0-AF759DEAE4A6}"/>
              </a:ext>
            </a:extLst>
          </p:cNvPr>
          <p:cNvCxnSpPr>
            <a:cxnSpLocks/>
            <a:endCxn id="15" idx="1"/>
          </p:cNvCxnSpPr>
          <p:nvPr/>
        </p:nvCxnSpPr>
        <p:spPr>
          <a:xfrm>
            <a:off x="7755684" y="2661684"/>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AFCFA2-0C11-4A93-D319-21173F5DFC06}"/>
              </a:ext>
            </a:extLst>
          </p:cNvPr>
          <p:cNvCxnSpPr>
            <a:cxnSpLocks/>
          </p:cNvCxnSpPr>
          <p:nvPr/>
        </p:nvCxnSpPr>
        <p:spPr>
          <a:xfrm>
            <a:off x="2596778" y="2642229"/>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E3A5CE-9BC0-C6C0-0A71-6B583D73BDB0}"/>
              </a:ext>
            </a:extLst>
          </p:cNvPr>
          <p:cNvCxnSpPr>
            <a:stCxn id="12" idx="2"/>
          </p:cNvCxnSpPr>
          <p:nvPr/>
        </p:nvCxnSpPr>
        <p:spPr>
          <a:xfrm flipH="1">
            <a:off x="5633884" y="3429000"/>
            <a:ext cx="622419" cy="91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F50EF2-0A28-24C9-0DC0-13019B503CA3}"/>
              </a:ext>
            </a:extLst>
          </p:cNvPr>
          <p:cNvCxnSpPr>
            <a:cxnSpLocks/>
          </p:cNvCxnSpPr>
          <p:nvPr/>
        </p:nvCxnSpPr>
        <p:spPr>
          <a:xfrm flipH="1">
            <a:off x="6424397" y="4123060"/>
            <a:ext cx="2265353" cy="87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F9A4B42F-01A8-F349-BCFB-C333D365210C}"/>
              </a:ext>
            </a:extLst>
          </p:cNvPr>
          <p:cNvSpPr/>
          <p:nvPr/>
        </p:nvSpPr>
        <p:spPr>
          <a:xfrm>
            <a:off x="4746000" y="4379574"/>
            <a:ext cx="1648762" cy="942483"/>
          </a:xfrm>
          <a:prstGeom prst="roundRect">
            <a:avLst>
              <a:gd name="adj" fmla="val 26289"/>
            </a:avLst>
          </a:prstGeom>
          <a:noFill/>
          <a:ln w="63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Overfitted</a:t>
            </a:r>
          </a:p>
        </p:txBody>
      </p:sp>
      <p:sp>
        <p:nvSpPr>
          <p:cNvPr id="31" name="Rectangle: Rounded Corners 30">
            <a:extLst>
              <a:ext uri="{FF2B5EF4-FFF2-40B4-BE49-F238E27FC236}">
                <a16:creationId xmlns:a16="http://schemas.microsoft.com/office/drawing/2014/main" id="{EB6B1F77-B5F7-D361-D0F9-319C971BB38E}"/>
              </a:ext>
            </a:extLst>
          </p:cNvPr>
          <p:cNvSpPr/>
          <p:nvPr/>
        </p:nvSpPr>
        <p:spPr>
          <a:xfrm>
            <a:off x="2822985" y="3798908"/>
            <a:ext cx="1648762" cy="942483"/>
          </a:xfrm>
          <a:prstGeom prst="roundRect">
            <a:avLst>
              <a:gd name="adj" fmla="val 26289"/>
            </a:avLst>
          </a:prstGeom>
          <a:noFill/>
          <a:ln w="63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dirty="0">
                <a:solidFill>
                  <a:schemeClr val="tx1"/>
                </a:solidFill>
              </a:rPr>
              <a:t>Not trained well</a:t>
            </a:r>
          </a:p>
        </p:txBody>
      </p:sp>
      <p:cxnSp>
        <p:nvCxnSpPr>
          <p:cNvPr id="32" name="Straight Arrow Connector 31">
            <a:extLst>
              <a:ext uri="{FF2B5EF4-FFF2-40B4-BE49-F238E27FC236}">
                <a16:creationId xmlns:a16="http://schemas.microsoft.com/office/drawing/2014/main" id="{37150D7F-9325-1987-8A59-A72FB4B6BE76}"/>
              </a:ext>
            </a:extLst>
          </p:cNvPr>
          <p:cNvCxnSpPr>
            <a:cxnSpLocks/>
            <a:stCxn id="10" idx="2"/>
            <a:endCxn id="31" idx="0"/>
          </p:cNvCxnSpPr>
          <p:nvPr/>
        </p:nvCxnSpPr>
        <p:spPr>
          <a:xfrm>
            <a:off x="3647366" y="3217637"/>
            <a:ext cx="0" cy="581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847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952054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Supposition: Reserve the parameters of adaptation network while reloading </a:t>
            </a:r>
            <a:r>
              <a:rPr lang="en-US" dirty="0" err="1">
                <a:solidFill>
                  <a:schemeClr val="tx1"/>
                </a:solidFill>
              </a:rPr>
              <a:t>ConvNeXt</a:t>
            </a:r>
            <a:r>
              <a:rPr lang="en-US" dirty="0">
                <a:solidFill>
                  <a:schemeClr val="tx1"/>
                </a:solidFill>
              </a:rPr>
              <a:t> each time</a:t>
            </a:r>
            <a:endParaRPr lang="en-CA" dirty="0">
              <a:solidFill>
                <a:schemeClr val="tx1"/>
              </a:solidFill>
            </a:endParaRPr>
          </a:p>
        </p:txBody>
      </p:sp>
      <p:grpSp>
        <p:nvGrpSpPr>
          <p:cNvPr id="21" name="Group 20">
            <a:extLst>
              <a:ext uri="{FF2B5EF4-FFF2-40B4-BE49-F238E27FC236}">
                <a16:creationId xmlns:a16="http://schemas.microsoft.com/office/drawing/2014/main" id="{0F2102C2-85F1-88DF-F7E1-C2B859D4ABA8}"/>
              </a:ext>
            </a:extLst>
          </p:cNvPr>
          <p:cNvGrpSpPr/>
          <p:nvPr/>
        </p:nvGrpSpPr>
        <p:grpSpPr>
          <a:xfrm>
            <a:off x="3133222" y="2548520"/>
            <a:ext cx="6583016" cy="880479"/>
            <a:chOff x="1283545" y="1858640"/>
            <a:chExt cx="8453337" cy="1570360"/>
          </a:xfrm>
        </p:grpSpPr>
        <p:sp>
          <p:nvSpPr>
            <p:cNvPr id="9" name="Rectangle: Rounded Corners 8">
              <a:extLst>
                <a:ext uri="{FF2B5EF4-FFF2-40B4-BE49-F238E27FC236}">
                  <a16:creationId xmlns:a16="http://schemas.microsoft.com/office/drawing/2014/main" id="{C82B56BD-5A7F-49F8-6E26-6EAC182B4985}"/>
                </a:ext>
              </a:extLst>
            </p:cNvPr>
            <p:cNvSpPr/>
            <p:nvPr/>
          </p:nvSpPr>
          <p:spPr>
            <a:xfrm>
              <a:off x="1283545" y="2153414"/>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Encrypted</a:t>
              </a:r>
            </a:p>
            <a:p>
              <a:pPr algn="ctr"/>
              <a:r>
                <a:rPr lang="en-CA" sz="1400" dirty="0">
                  <a:solidFill>
                    <a:schemeClr val="tx1"/>
                  </a:solidFill>
                </a:rPr>
                <a:t>Image</a:t>
              </a:r>
            </a:p>
          </p:txBody>
        </p:sp>
        <p:sp>
          <p:nvSpPr>
            <p:cNvPr id="10" name="Rectangle: Rounded Corners 9">
              <a:extLst>
                <a:ext uri="{FF2B5EF4-FFF2-40B4-BE49-F238E27FC236}">
                  <a16:creationId xmlns:a16="http://schemas.microsoft.com/office/drawing/2014/main" id="{2251A247-063F-5273-A681-247F01EE6B5E}"/>
                </a:ext>
              </a:extLst>
            </p:cNvPr>
            <p:cNvSpPr/>
            <p:nvPr/>
          </p:nvSpPr>
          <p:spPr>
            <a:xfrm>
              <a:off x="2956701" y="2055096"/>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Adaptation</a:t>
              </a:r>
            </a:p>
            <a:p>
              <a:pPr algn="ctr"/>
              <a:r>
                <a:rPr lang="en-CA" sz="1400" dirty="0">
                  <a:solidFill>
                    <a:schemeClr val="tx1"/>
                  </a:solidFill>
                </a:rPr>
                <a:t>Network</a:t>
              </a:r>
            </a:p>
          </p:txBody>
        </p:sp>
        <p:cxnSp>
          <p:nvCxnSpPr>
            <p:cNvPr id="11" name="Straight Arrow Connector 10">
              <a:extLst>
                <a:ext uri="{FF2B5EF4-FFF2-40B4-BE49-F238E27FC236}">
                  <a16:creationId xmlns:a16="http://schemas.microsoft.com/office/drawing/2014/main" id="{A01A27F8-3772-354D-4AAD-1758B5E21311}"/>
                </a:ext>
              </a:extLst>
            </p:cNvPr>
            <p:cNvCxnSpPr>
              <a:cxnSpLocks/>
              <a:stCxn id="9" idx="3"/>
              <a:endCxn id="10" idx="1"/>
            </p:cNvCxnSpPr>
            <p:nvPr/>
          </p:nvCxnSpPr>
          <p:spPr>
            <a:xfrm flipV="1">
              <a:off x="2596778" y="2636367"/>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87EA527-07A1-7170-8096-4176302CE8F8}"/>
                </a:ext>
              </a:extLst>
            </p:cNvPr>
            <p:cNvSpPr/>
            <p:nvPr/>
          </p:nvSpPr>
          <p:spPr>
            <a:xfrm>
              <a:off x="4756922" y="1858640"/>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err="1">
                  <a:solidFill>
                    <a:schemeClr val="tx1"/>
                  </a:solidFill>
                </a:rPr>
                <a:t>ConvNeXt</a:t>
              </a:r>
              <a:endParaRPr lang="en-CA" sz="1400" dirty="0">
                <a:solidFill>
                  <a:schemeClr val="tx1"/>
                </a:solidFill>
              </a:endParaRPr>
            </a:p>
          </p:txBody>
        </p:sp>
        <p:cxnSp>
          <p:nvCxnSpPr>
            <p:cNvPr id="13" name="Straight Arrow Connector 12">
              <a:extLst>
                <a:ext uri="{FF2B5EF4-FFF2-40B4-BE49-F238E27FC236}">
                  <a16:creationId xmlns:a16="http://schemas.microsoft.com/office/drawing/2014/main" id="{34BF610A-64FB-1043-1C30-8F447ABDF13D}"/>
                </a:ext>
              </a:extLst>
            </p:cNvPr>
            <p:cNvCxnSpPr>
              <a:cxnSpLocks/>
              <a:stCxn id="10" idx="3"/>
              <a:endCxn id="12" idx="1"/>
            </p:cNvCxnSpPr>
            <p:nvPr/>
          </p:nvCxnSpPr>
          <p:spPr>
            <a:xfrm>
              <a:off x="4338030" y="2636367"/>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3345357B-4987-4DB0-F250-581554A25B91}"/>
                </a:ext>
              </a:extLst>
            </p:cNvPr>
            <p:cNvSpPr/>
            <p:nvPr/>
          </p:nvSpPr>
          <p:spPr>
            <a:xfrm>
              <a:off x="8174576" y="2172869"/>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Classification </a:t>
              </a:r>
            </a:p>
            <a:p>
              <a:pPr algn="ctr"/>
              <a:r>
                <a:rPr lang="en-CA" sz="1400" dirty="0">
                  <a:solidFill>
                    <a:schemeClr val="tx1"/>
                  </a:solidFill>
                </a:rPr>
                <a:t>result</a:t>
              </a:r>
            </a:p>
          </p:txBody>
        </p:sp>
        <p:cxnSp>
          <p:nvCxnSpPr>
            <p:cNvPr id="17" name="Straight Arrow Connector 16">
              <a:extLst>
                <a:ext uri="{FF2B5EF4-FFF2-40B4-BE49-F238E27FC236}">
                  <a16:creationId xmlns:a16="http://schemas.microsoft.com/office/drawing/2014/main" id="{CB686E3D-929A-A172-A6E0-AF759DEAE4A6}"/>
                </a:ext>
              </a:extLst>
            </p:cNvPr>
            <p:cNvCxnSpPr>
              <a:cxnSpLocks/>
              <a:endCxn id="15" idx="1"/>
            </p:cNvCxnSpPr>
            <p:nvPr/>
          </p:nvCxnSpPr>
          <p:spPr>
            <a:xfrm>
              <a:off x="7755684" y="2661684"/>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AFCFA2-0C11-4A93-D319-21173F5DFC06}"/>
                </a:ext>
              </a:extLst>
            </p:cNvPr>
            <p:cNvCxnSpPr>
              <a:cxnSpLocks/>
            </p:cNvCxnSpPr>
            <p:nvPr/>
          </p:nvCxnSpPr>
          <p:spPr>
            <a:xfrm>
              <a:off x="2596778" y="2642229"/>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81ADC6D6-BD6B-E5D0-B2C4-BC0B6706C102}"/>
              </a:ext>
            </a:extLst>
          </p:cNvPr>
          <p:cNvSpPr txBox="1"/>
          <p:nvPr/>
        </p:nvSpPr>
        <p:spPr>
          <a:xfrm>
            <a:off x="1133692" y="2742609"/>
            <a:ext cx="186908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Training round 1:</a:t>
            </a:r>
            <a:endParaRPr lang="en-CA" dirty="0">
              <a:solidFill>
                <a:schemeClr val="tx1"/>
              </a:solidFill>
            </a:endParaRPr>
          </a:p>
        </p:txBody>
      </p:sp>
      <p:grpSp>
        <p:nvGrpSpPr>
          <p:cNvPr id="24" name="Group 23">
            <a:extLst>
              <a:ext uri="{FF2B5EF4-FFF2-40B4-BE49-F238E27FC236}">
                <a16:creationId xmlns:a16="http://schemas.microsoft.com/office/drawing/2014/main" id="{BE1CDC3A-1806-4133-AC7C-950CC63AC5F5}"/>
              </a:ext>
            </a:extLst>
          </p:cNvPr>
          <p:cNvGrpSpPr/>
          <p:nvPr/>
        </p:nvGrpSpPr>
        <p:grpSpPr>
          <a:xfrm>
            <a:off x="3133222" y="3796991"/>
            <a:ext cx="6583016" cy="880479"/>
            <a:chOff x="1283545" y="1858640"/>
            <a:chExt cx="8453337" cy="1570360"/>
          </a:xfrm>
        </p:grpSpPr>
        <p:sp>
          <p:nvSpPr>
            <p:cNvPr id="26" name="Rectangle: Rounded Corners 25">
              <a:extLst>
                <a:ext uri="{FF2B5EF4-FFF2-40B4-BE49-F238E27FC236}">
                  <a16:creationId xmlns:a16="http://schemas.microsoft.com/office/drawing/2014/main" id="{F5D92531-DEE0-623A-BBE3-3CBFDD6A4A2C}"/>
                </a:ext>
              </a:extLst>
            </p:cNvPr>
            <p:cNvSpPr/>
            <p:nvPr/>
          </p:nvSpPr>
          <p:spPr>
            <a:xfrm>
              <a:off x="1283545" y="2153414"/>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Encrypted</a:t>
              </a:r>
            </a:p>
            <a:p>
              <a:pPr algn="ctr"/>
              <a:r>
                <a:rPr lang="en-CA" sz="1400" dirty="0">
                  <a:solidFill>
                    <a:schemeClr val="tx1"/>
                  </a:solidFill>
                </a:rPr>
                <a:t>Image</a:t>
              </a:r>
            </a:p>
          </p:txBody>
        </p:sp>
        <p:sp>
          <p:nvSpPr>
            <p:cNvPr id="27" name="Rectangle: Rounded Corners 26">
              <a:extLst>
                <a:ext uri="{FF2B5EF4-FFF2-40B4-BE49-F238E27FC236}">
                  <a16:creationId xmlns:a16="http://schemas.microsoft.com/office/drawing/2014/main" id="{C97BA635-FEBA-0B68-2148-C16933E7345A}"/>
                </a:ext>
              </a:extLst>
            </p:cNvPr>
            <p:cNvSpPr/>
            <p:nvPr/>
          </p:nvSpPr>
          <p:spPr>
            <a:xfrm>
              <a:off x="2956701" y="2055096"/>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Adaptation</a:t>
              </a:r>
            </a:p>
            <a:p>
              <a:pPr algn="ctr"/>
              <a:r>
                <a:rPr lang="en-CA" sz="1400" dirty="0">
                  <a:solidFill>
                    <a:schemeClr val="tx1"/>
                  </a:solidFill>
                </a:rPr>
                <a:t>Network</a:t>
              </a:r>
            </a:p>
          </p:txBody>
        </p:sp>
        <p:cxnSp>
          <p:nvCxnSpPr>
            <p:cNvPr id="28" name="Straight Arrow Connector 27">
              <a:extLst>
                <a:ext uri="{FF2B5EF4-FFF2-40B4-BE49-F238E27FC236}">
                  <a16:creationId xmlns:a16="http://schemas.microsoft.com/office/drawing/2014/main" id="{6E4B48F7-5336-CB76-E06B-C554EB34A809}"/>
                </a:ext>
              </a:extLst>
            </p:cNvPr>
            <p:cNvCxnSpPr>
              <a:cxnSpLocks/>
              <a:stCxn id="26" idx="3"/>
              <a:endCxn id="27" idx="1"/>
            </p:cNvCxnSpPr>
            <p:nvPr/>
          </p:nvCxnSpPr>
          <p:spPr>
            <a:xfrm flipV="1">
              <a:off x="2596778" y="2636367"/>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91B348DF-4239-7876-9876-1E93CEB5DA33}"/>
                </a:ext>
              </a:extLst>
            </p:cNvPr>
            <p:cNvSpPr/>
            <p:nvPr/>
          </p:nvSpPr>
          <p:spPr>
            <a:xfrm>
              <a:off x="4756922" y="1858640"/>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err="1">
                  <a:solidFill>
                    <a:schemeClr val="tx1"/>
                  </a:solidFill>
                </a:rPr>
                <a:t>ConvNeXt</a:t>
              </a:r>
              <a:endParaRPr lang="en-CA" sz="1400" dirty="0">
                <a:solidFill>
                  <a:schemeClr val="tx1"/>
                </a:solidFill>
              </a:endParaRPr>
            </a:p>
          </p:txBody>
        </p:sp>
        <p:cxnSp>
          <p:nvCxnSpPr>
            <p:cNvPr id="33" name="Straight Arrow Connector 32">
              <a:extLst>
                <a:ext uri="{FF2B5EF4-FFF2-40B4-BE49-F238E27FC236}">
                  <a16:creationId xmlns:a16="http://schemas.microsoft.com/office/drawing/2014/main" id="{88538347-AC43-1E5A-AA6E-D6AA3A2E4A3E}"/>
                </a:ext>
              </a:extLst>
            </p:cNvPr>
            <p:cNvCxnSpPr>
              <a:cxnSpLocks/>
              <a:stCxn id="27" idx="3"/>
              <a:endCxn id="29" idx="1"/>
            </p:cNvCxnSpPr>
            <p:nvPr/>
          </p:nvCxnSpPr>
          <p:spPr>
            <a:xfrm>
              <a:off x="4338030" y="2636367"/>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5FB2606E-B83D-7D55-B8F1-9DC72A0C9BAF}"/>
                </a:ext>
              </a:extLst>
            </p:cNvPr>
            <p:cNvSpPr/>
            <p:nvPr/>
          </p:nvSpPr>
          <p:spPr>
            <a:xfrm>
              <a:off x="8174576" y="2172869"/>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Classification </a:t>
              </a:r>
            </a:p>
            <a:p>
              <a:pPr algn="ctr"/>
              <a:r>
                <a:rPr lang="en-CA" sz="1400" dirty="0">
                  <a:solidFill>
                    <a:schemeClr val="tx1"/>
                  </a:solidFill>
                </a:rPr>
                <a:t>result</a:t>
              </a:r>
            </a:p>
          </p:txBody>
        </p:sp>
        <p:cxnSp>
          <p:nvCxnSpPr>
            <p:cNvPr id="35" name="Straight Arrow Connector 34">
              <a:extLst>
                <a:ext uri="{FF2B5EF4-FFF2-40B4-BE49-F238E27FC236}">
                  <a16:creationId xmlns:a16="http://schemas.microsoft.com/office/drawing/2014/main" id="{CB2D235D-5837-E46E-B100-DC89700EE0E2}"/>
                </a:ext>
              </a:extLst>
            </p:cNvPr>
            <p:cNvCxnSpPr>
              <a:cxnSpLocks/>
              <a:endCxn id="34" idx="1"/>
            </p:cNvCxnSpPr>
            <p:nvPr/>
          </p:nvCxnSpPr>
          <p:spPr>
            <a:xfrm>
              <a:off x="7755684" y="2661684"/>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2ACAB2-A5D2-29BF-1B76-8759BB42ED23}"/>
                </a:ext>
              </a:extLst>
            </p:cNvPr>
            <p:cNvCxnSpPr>
              <a:cxnSpLocks/>
            </p:cNvCxnSpPr>
            <p:nvPr/>
          </p:nvCxnSpPr>
          <p:spPr>
            <a:xfrm>
              <a:off x="2596778" y="2642229"/>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534B9AC-9E86-44C9-FF39-81BEF0C8A213}"/>
              </a:ext>
            </a:extLst>
          </p:cNvPr>
          <p:cNvSpPr txBox="1"/>
          <p:nvPr/>
        </p:nvSpPr>
        <p:spPr>
          <a:xfrm>
            <a:off x="1133692" y="3991080"/>
            <a:ext cx="186908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Training round 2:</a:t>
            </a:r>
            <a:endParaRPr lang="en-CA" dirty="0">
              <a:solidFill>
                <a:schemeClr val="tx1"/>
              </a:solidFill>
            </a:endParaRPr>
          </a:p>
        </p:txBody>
      </p:sp>
      <p:sp>
        <p:nvSpPr>
          <p:cNvPr id="38" name="Arrow: Down 37">
            <a:extLst>
              <a:ext uri="{FF2B5EF4-FFF2-40B4-BE49-F238E27FC236}">
                <a16:creationId xmlns:a16="http://schemas.microsoft.com/office/drawing/2014/main" id="{8F3786DC-966B-D540-C653-843885977CC9}"/>
              </a:ext>
            </a:extLst>
          </p:cNvPr>
          <p:cNvSpPr/>
          <p:nvPr/>
        </p:nvSpPr>
        <p:spPr>
          <a:xfrm>
            <a:off x="4879297" y="3396999"/>
            <a:ext cx="189487" cy="4126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985BBB12-28BF-DC29-90CF-34C57BDBBE10}"/>
              </a:ext>
            </a:extLst>
          </p:cNvPr>
          <p:cNvSpPr txBox="1"/>
          <p:nvPr/>
        </p:nvSpPr>
        <p:spPr>
          <a:xfrm>
            <a:off x="4155899" y="3413199"/>
            <a:ext cx="947435" cy="307777"/>
          </a:xfrm>
          <a:prstGeom prst="rect">
            <a:avLst/>
          </a:prstGeom>
          <a:noFill/>
        </p:spPr>
        <p:txBody>
          <a:bodyPr wrap="square" rtlCol="0">
            <a:spAutoFit/>
          </a:bodyPr>
          <a:lstStyle/>
          <a:p>
            <a:r>
              <a:rPr lang="en-US" sz="1400" dirty="0"/>
              <a:t>Weights </a:t>
            </a:r>
          </a:p>
        </p:txBody>
      </p:sp>
      <p:grpSp>
        <p:nvGrpSpPr>
          <p:cNvPr id="40" name="Group 39">
            <a:extLst>
              <a:ext uri="{FF2B5EF4-FFF2-40B4-BE49-F238E27FC236}">
                <a16:creationId xmlns:a16="http://schemas.microsoft.com/office/drawing/2014/main" id="{80C91684-36C2-C441-BE12-267ADCCEAB97}"/>
              </a:ext>
            </a:extLst>
          </p:cNvPr>
          <p:cNvGrpSpPr/>
          <p:nvPr/>
        </p:nvGrpSpPr>
        <p:grpSpPr>
          <a:xfrm>
            <a:off x="3133222" y="5747579"/>
            <a:ext cx="6583016" cy="880479"/>
            <a:chOff x="1283545" y="1858640"/>
            <a:chExt cx="8453337" cy="1570360"/>
          </a:xfrm>
        </p:grpSpPr>
        <p:sp>
          <p:nvSpPr>
            <p:cNvPr id="41" name="Rectangle: Rounded Corners 40">
              <a:extLst>
                <a:ext uri="{FF2B5EF4-FFF2-40B4-BE49-F238E27FC236}">
                  <a16:creationId xmlns:a16="http://schemas.microsoft.com/office/drawing/2014/main" id="{ED33C5B6-AEC8-0C35-D4CB-87CF6446C9F4}"/>
                </a:ext>
              </a:extLst>
            </p:cNvPr>
            <p:cNvSpPr/>
            <p:nvPr/>
          </p:nvSpPr>
          <p:spPr>
            <a:xfrm>
              <a:off x="1283545" y="2153414"/>
              <a:ext cx="1313233"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Encrypted</a:t>
              </a:r>
            </a:p>
            <a:p>
              <a:pPr algn="ctr"/>
              <a:r>
                <a:rPr lang="en-CA" sz="1400" dirty="0">
                  <a:solidFill>
                    <a:schemeClr val="tx1"/>
                  </a:solidFill>
                </a:rPr>
                <a:t>Image</a:t>
              </a:r>
            </a:p>
          </p:txBody>
        </p:sp>
        <p:sp>
          <p:nvSpPr>
            <p:cNvPr id="42" name="Rectangle: Rounded Corners 41">
              <a:extLst>
                <a:ext uri="{FF2B5EF4-FFF2-40B4-BE49-F238E27FC236}">
                  <a16:creationId xmlns:a16="http://schemas.microsoft.com/office/drawing/2014/main" id="{C94BD30C-BE1B-694E-A5B0-6A8BA0A33878}"/>
                </a:ext>
              </a:extLst>
            </p:cNvPr>
            <p:cNvSpPr/>
            <p:nvPr/>
          </p:nvSpPr>
          <p:spPr>
            <a:xfrm>
              <a:off x="2956701" y="2055096"/>
              <a:ext cx="1381329" cy="1162541"/>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Adaptation</a:t>
              </a:r>
            </a:p>
            <a:p>
              <a:pPr algn="ctr"/>
              <a:r>
                <a:rPr lang="en-CA" sz="1400" dirty="0">
                  <a:solidFill>
                    <a:schemeClr val="tx1"/>
                  </a:solidFill>
                </a:rPr>
                <a:t>Network</a:t>
              </a:r>
            </a:p>
          </p:txBody>
        </p:sp>
        <p:cxnSp>
          <p:nvCxnSpPr>
            <p:cNvPr id="43" name="Straight Arrow Connector 42">
              <a:extLst>
                <a:ext uri="{FF2B5EF4-FFF2-40B4-BE49-F238E27FC236}">
                  <a16:creationId xmlns:a16="http://schemas.microsoft.com/office/drawing/2014/main" id="{9AA4D220-3FD3-8AD2-2BBC-12FB24C26AED}"/>
                </a:ext>
              </a:extLst>
            </p:cNvPr>
            <p:cNvCxnSpPr>
              <a:cxnSpLocks/>
              <a:stCxn id="41" idx="3"/>
              <a:endCxn id="42" idx="1"/>
            </p:cNvCxnSpPr>
            <p:nvPr/>
          </p:nvCxnSpPr>
          <p:spPr>
            <a:xfrm flipV="1">
              <a:off x="2596778" y="2636367"/>
              <a:ext cx="359923" cy="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35F32A1E-6AD4-3BAC-DB64-A07DCC89BE42}"/>
                </a:ext>
              </a:extLst>
            </p:cNvPr>
            <p:cNvSpPr/>
            <p:nvPr/>
          </p:nvSpPr>
          <p:spPr>
            <a:xfrm>
              <a:off x="4756922" y="1858640"/>
              <a:ext cx="2998762" cy="1570360"/>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err="1">
                  <a:solidFill>
                    <a:schemeClr val="tx1"/>
                  </a:solidFill>
                </a:rPr>
                <a:t>ConvNeXt</a:t>
              </a:r>
              <a:endParaRPr lang="en-CA" sz="1400" dirty="0">
                <a:solidFill>
                  <a:schemeClr val="tx1"/>
                </a:solidFill>
              </a:endParaRPr>
            </a:p>
          </p:txBody>
        </p:sp>
        <p:cxnSp>
          <p:nvCxnSpPr>
            <p:cNvPr id="45" name="Straight Arrow Connector 44">
              <a:extLst>
                <a:ext uri="{FF2B5EF4-FFF2-40B4-BE49-F238E27FC236}">
                  <a16:creationId xmlns:a16="http://schemas.microsoft.com/office/drawing/2014/main" id="{76294D28-B4CB-A6F7-E160-A957B76137B4}"/>
                </a:ext>
              </a:extLst>
            </p:cNvPr>
            <p:cNvCxnSpPr>
              <a:cxnSpLocks/>
              <a:stCxn id="42" idx="3"/>
              <a:endCxn id="44" idx="1"/>
            </p:cNvCxnSpPr>
            <p:nvPr/>
          </p:nvCxnSpPr>
          <p:spPr>
            <a:xfrm>
              <a:off x="4338030" y="2636367"/>
              <a:ext cx="418892" cy="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F039D7F-9EFD-1FA7-1EAA-8356D82DE47A}"/>
                </a:ext>
              </a:extLst>
            </p:cNvPr>
            <p:cNvSpPr/>
            <p:nvPr/>
          </p:nvSpPr>
          <p:spPr>
            <a:xfrm>
              <a:off x="8174576" y="2172869"/>
              <a:ext cx="1562306" cy="97763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CA" sz="1400" dirty="0">
                  <a:solidFill>
                    <a:schemeClr val="tx1"/>
                  </a:solidFill>
                </a:rPr>
                <a:t>Classification </a:t>
              </a:r>
            </a:p>
            <a:p>
              <a:pPr algn="ctr"/>
              <a:r>
                <a:rPr lang="en-CA" sz="1400" dirty="0">
                  <a:solidFill>
                    <a:schemeClr val="tx1"/>
                  </a:solidFill>
                </a:rPr>
                <a:t>result</a:t>
              </a:r>
            </a:p>
          </p:txBody>
        </p:sp>
        <p:cxnSp>
          <p:nvCxnSpPr>
            <p:cNvPr id="47" name="Straight Arrow Connector 46">
              <a:extLst>
                <a:ext uri="{FF2B5EF4-FFF2-40B4-BE49-F238E27FC236}">
                  <a16:creationId xmlns:a16="http://schemas.microsoft.com/office/drawing/2014/main" id="{B624F8D9-AB45-43E9-490B-1A5DE9970A38}"/>
                </a:ext>
              </a:extLst>
            </p:cNvPr>
            <p:cNvCxnSpPr>
              <a:cxnSpLocks/>
              <a:endCxn id="46" idx="1"/>
            </p:cNvCxnSpPr>
            <p:nvPr/>
          </p:nvCxnSpPr>
          <p:spPr>
            <a:xfrm>
              <a:off x="7755684" y="2661684"/>
              <a:ext cx="418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0641B5-C5CE-DBE1-1B6E-5801B7C237DC}"/>
                </a:ext>
              </a:extLst>
            </p:cNvPr>
            <p:cNvCxnSpPr>
              <a:cxnSpLocks/>
            </p:cNvCxnSpPr>
            <p:nvPr/>
          </p:nvCxnSpPr>
          <p:spPr>
            <a:xfrm>
              <a:off x="2596778" y="2642229"/>
              <a:ext cx="359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03B0449F-943E-FB8F-2F9D-ED9BDBBAEEDB}"/>
              </a:ext>
            </a:extLst>
          </p:cNvPr>
          <p:cNvSpPr txBox="1"/>
          <p:nvPr/>
        </p:nvSpPr>
        <p:spPr>
          <a:xfrm>
            <a:off x="1133692" y="5941668"/>
            <a:ext cx="186908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Training round n:</a:t>
            </a:r>
            <a:endParaRPr lang="en-CA" dirty="0">
              <a:solidFill>
                <a:schemeClr val="tx1"/>
              </a:solidFill>
            </a:endParaRPr>
          </a:p>
        </p:txBody>
      </p:sp>
      <p:sp>
        <p:nvSpPr>
          <p:cNvPr id="50" name="Arrow: Down 49">
            <a:extLst>
              <a:ext uri="{FF2B5EF4-FFF2-40B4-BE49-F238E27FC236}">
                <a16:creationId xmlns:a16="http://schemas.microsoft.com/office/drawing/2014/main" id="{CE81927A-76AE-E70D-DAE6-BD55531EC3E1}"/>
              </a:ext>
            </a:extLst>
          </p:cNvPr>
          <p:cNvSpPr/>
          <p:nvPr/>
        </p:nvSpPr>
        <p:spPr>
          <a:xfrm>
            <a:off x="4879297" y="4601256"/>
            <a:ext cx="189487" cy="4126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0D454206-69DA-89BF-A173-F081BD1BB9F9}"/>
              </a:ext>
            </a:extLst>
          </p:cNvPr>
          <p:cNvSpPr txBox="1"/>
          <p:nvPr/>
        </p:nvSpPr>
        <p:spPr>
          <a:xfrm>
            <a:off x="4155899" y="4617456"/>
            <a:ext cx="947435" cy="307777"/>
          </a:xfrm>
          <a:prstGeom prst="rect">
            <a:avLst/>
          </a:prstGeom>
          <a:noFill/>
        </p:spPr>
        <p:txBody>
          <a:bodyPr wrap="square" rtlCol="0">
            <a:spAutoFit/>
          </a:bodyPr>
          <a:lstStyle/>
          <a:p>
            <a:r>
              <a:rPr lang="en-US" sz="1400" dirty="0"/>
              <a:t>Weights </a:t>
            </a:r>
          </a:p>
        </p:txBody>
      </p:sp>
      <p:sp>
        <p:nvSpPr>
          <p:cNvPr id="52" name="TextBox 51">
            <a:extLst>
              <a:ext uri="{FF2B5EF4-FFF2-40B4-BE49-F238E27FC236}">
                <a16:creationId xmlns:a16="http://schemas.microsoft.com/office/drawing/2014/main" id="{1A0D9A75-4DFD-9169-B070-9F2B4699B702}"/>
              </a:ext>
            </a:extLst>
          </p:cNvPr>
          <p:cNvSpPr txBox="1"/>
          <p:nvPr/>
        </p:nvSpPr>
        <p:spPr>
          <a:xfrm>
            <a:off x="4806334" y="5001723"/>
            <a:ext cx="947435" cy="307777"/>
          </a:xfrm>
          <a:prstGeom prst="rect">
            <a:avLst/>
          </a:prstGeom>
          <a:noFill/>
        </p:spPr>
        <p:txBody>
          <a:bodyPr wrap="square" rtlCol="0">
            <a:spAutoFit/>
          </a:bodyPr>
          <a:lstStyle/>
          <a:p>
            <a:r>
              <a:rPr lang="en-US" sz="1400" dirty="0"/>
              <a:t>…</a:t>
            </a:r>
          </a:p>
        </p:txBody>
      </p:sp>
      <p:sp>
        <p:nvSpPr>
          <p:cNvPr id="53" name="Arrow: Down 52">
            <a:extLst>
              <a:ext uri="{FF2B5EF4-FFF2-40B4-BE49-F238E27FC236}">
                <a16:creationId xmlns:a16="http://schemas.microsoft.com/office/drawing/2014/main" id="{296A7C6A-0B21-929F-79F3-0286B9865A70}"/>
              </a:ext>
            </a:extLst>
          </p:cNvPr>
          <p:cNvSpPr/>
          <p:nvPr/>
        </p:nvSpPr>
        <p:spPr>
          <a:xfrm>
            <a:off x="4879689" y="5401040"/>
            <a:ext cx="189487" cy="4126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AFDE8AF6-5C87-A213-C59A-72E08C3442F8}"/>
              </a:ext>
            </a:extLst>
          </p:cNvPr>
          <p:cNvSpPr txBox="1"/>
          <p:nvPr/>
        </p:nvSpPr>
        <p:spPr>
          <a:xfrm>
            <a:off x="4156291" y="5417240"/>
            <a:ext cx="947435" cy="307777"/>
          </a:xfrm>
          <a:prstGeom prst="rect">
            <a:avLst/>
          </a:prstGeom>
          <a:noFill/>
        </p:spPr>
        <p:txBody>
          <a:bodyPr wrap="square" rtlCol="0">
            <a:spAutoFit/>
          </a:bodyPr>
          <a:lstStyle/>
          <a:p>
            <a:r>
              <a:rPr lang="en-US" sz="1400" dirty="0"/>
              <a:t>Weights </a:t>
            </a:r>
          </a:p>
        </p:txBody>
      </p:sp>
    </p:spTree>
    <p:extLst>
      <p:ext uri="{BB962C8B-B14F-4D97-AF65-F5344CB8AC3E}">
        <p14:creationId xmlns:p14="http://schemas.microsoft.com/office/powerpoint/2010/main" val="2111088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535943"/>
            <a:ext cx="952054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Evidence: The quality of the decrypted image significantly got better after another epoch of training</a:t>
            </a:r>
            <a:endParaRPr lang="en-CA" dirty="0">
              <a:solidFill>
                <a:schemeClr val="tx1"/>
              </a:solidFill>
            </a:endParaRPr>
          </a:p>
        </p:txBody>
      </p:sp>
      <p:pic>
        <p:nvPicPr>
          <p:cNvPr id="3" name="Picture 2" descr="A picture containing chart&#10;&#10;Description automatically generated">
            <a:extLst>
              <a:ext uri="{FF2B5EF4-FFF2-40B4-BE49-F238E27FC236}">
                <a16:creationId xmlns:a16="http://schemas.microsoft.com/office/drawing/2014/main" id="{19DF6805-5C1D-13DD-4649-CD99AE868614}"/>
              </a:ext>
            </a:extLst>
          </p:cNvPr>
          <p:cNvPicPr>
            <a:picLocks noChangeAspect="1"/>
          </p:cNvPicPr>
          <p:nvPr/>
        </p:nvPicPr>
        <p:blipFill rotWithShape="1">
          <a:blip r:embed="rId3"/>
          <a:srcRect l="5517" t="22426" r="8275" b="17640"/>
          <a:stretch/>
        </p:blipFill>
        <p:spPr>
          <a:xfrm>
            <a:off x="1036321" y="2065259"/>
            <a:ext cx="3380331" cy="1762533"/>
          </a:xfrm>
          <a:prstGeom prst="rect">
            <a:avLst/>
          </a:prstGeom>
        </p:spPr>
      </p:pic>
      <p:pic>
        <p:nvPicPr>
          <p:cNvPr id="4" name="Picture 3" descr="Chart&#10;&#10;Description automatically generated">
            <a:extLst>
              <a:ext uri="{FF2B5EF4-FFF2-40B4-BE49-F238E27FC236}">
                <a16:creationId xmlns:a16="http://schemas.microsoft.com/office/drawing/2014/main" id="{8AD3EFB9-8D7E-B656-F9A6-12C7782D7F4D}"/>
              </a:ext>
            </a:extLst>
          </p:cNvPr>
          <p:cNvPicPr>
            <a:picLocks noChangeAspect="1"/>
          </p:cNvPicPr>
          <p:nvPr/>
        </p:nvPicPr>
        <p:blipFill rotWithShape="1">
          <a:blip r:embed="rId4"/>
          <a:srcRect l="6311" t="21769" r="8731" b="17753"/>
          <a:stretch/>
        </p:blipFill>
        <p:spPr>
          <a:xfrm>
            <a:off x="4719484" y="2067097"/>
            <a:ext cx="3380330" cy="1804753"/>
          </a:xfrm>
          <a:prstGeom prst="rect">
            <a:avLst/>
          </a:prstGeom>
        </p:spPr>
      </p:pic>
      <p:pic>
        <p:nvPicPr>
          <p:cNvPr id="8" name="Picture 7" descr="Chart&#10;&#10;Description automatically generated">
            <a:extLst>
              <a:ext uri="{FF2B5EF4-FFF2-40B4-BE49-F238E27FC236}">
                <a16:creationId xmlns:a16="http://schemas.microsoft.com/office/drawing/2014/main" id="{C800996A-94D2-EF44-85AA-1774C32318AC}"/>
              </a:ext>
            </a:extLst>
          </p:cNvPr>
          <p:cNvPicPr>
            <a:picLocks noChangeAspect="1"/>
          </p:cNvPicPr>
          <p:nvPr/>
        </p:nvPicPr>
        <p:blipFill rotWithShape="1">
          <a:blip r:embed="rId5"/>
          <a:srcRect l="6395" t="22586" r="8576" b="18144"/>
          <a:stretch/>
        </p:blipFill>
        <p:spPr>
          <a:xfrm>
            <a:off x="4719485" y="4497460"/>
            <a:ext cx="3380330" cy="1767210"/>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73B946E6-09A5-43F6-683D-EE3ACFC4E3D2}"/>
              </a:ext>
            </a:extLst>
          </p:cNvPr>
          <p:cNvPicPr>
            <a:picLocks noChangeAspect="1"/>
          </p:cNvPicPr>
          <p:nvPr/>
        </p:nvPicPr>
        <p:blipFill rotWithShape="1">
          <a:blip r:embed="rId6"/>
          <a:srcRect l="6880" t="22748" r="8697" b="17498"/>
          <a:stretch/>
        </p:blipFill>
        <p:spPr>
          <a:xfrm>
            <a:off x="1036321" y="4497460"/>
            <a:ext cx="3466213" cy="1840027"/>
          </a:xfrm>
          <a:prstGeom prst="rect">
            <a:avLst/>
          </a:prstGeom>
        </p:spPr>
      </p:pic>
      <p:pic>
        <p:nvPicPr>
          <p:cNvPr id="25" name="Picture 24" descr="Chart&#10;&#10;Description automatically generated">
            <a:extLst>
              <a:ext uri="{FF2B5EF4-FFF2-40B4-BE49-F238E27FC236}">
                <a16:creationId xmlns:a16="http://schemas.microsoft.com/office/drawing/2014/main" id="{A6570A23-5EEB-861F-61B8-E1EB6E261917}"/>
              </a:ext>
            </a:extLst>
          </p:cNvPr>
          <p:cNvPicPr>
            <a:picLocks noChangeAspect="1"/>
          </p:cNvPicPr>
          <p:nvPr/>
        </p:nvPicPr>
        <p:blipFill rotWithShape="1">
          <a:blip r:embed="rId7"/>
          <a:srcRect l="6274" t="22424" r="8697" b="17660"/>
          <a:stretch/>
        </p:blipFill>
        <p:spPr>
          <a:xfrm>
            <a:off x="8402646" y="2067097"/>
            <a:ext cx="3343884" cy="1767210"/>
          </a:xfrm>
          <a:prstGeom prst="rect">
            <a:avLst/>
          </a:prstGeom>
        </p:spPr>
      </p:pic>
      <p:pic>
        <p:nvPicPr>
          <p:cNvPr id="31" name="Picture 30" descr="Chart&#10;&#10;Description automatically generated with medium confidence">
            <a:extLst>
              <a:ext uri="{FF2B5EF4-FFF2-40B4-BE49-F238E27FC236}">
                <a16:creationId xmlns:a16="http://schemas.microsoft.com/office/drawing/2014/main" id="{ECF85F23-1595-20E9-3C0D-4A08E9E06D9F}"/>
              </a:ext>
            </a:extLst>
          </p:cNvPr>
          <p:cNvPicPr>
            <a:picLocks noChangeAspect="1"/>
          </p:cNvPicPr>
          <p:nvPr/>
        </p:nvPicPr>
        <p:blipFill rotWithShape="1">
          <a:blip r:embed="rId8"/>
          <a:srcRect l="6275" t="22909" r="8939" b="18145"/>
          <a:stretch/>
        </p:blipFill>
        <p:spPr>
          <a:xfrm>
            <a:off x="8316766" y="4525445"/>
            <a:ext cx="3461171" cy="1804753"/>
          </a:xfrm>
          <a:prstGeom prst="rect">
            <a:avLst/>
          </a:prstGeom>
        </p:spPr>
      </p:pic>
    </p:spTree>
    <p:extLst>
      <p:ext uri="{BB962C8B-B14F-4D97-AF65-F5344CB8AC3E}">
        <p14:creationId xmlns:p14="http://schemas.microsoft.com/office/powerpoint/2010/main" val="404768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pic>
        <p:nvPicPr>
          <p:cNvPr id="3" name="Picture 2" descr="A picture containing chart&#10;&#10;Description automatically generated">
            <a:extLst>
              <a:ext uri="{FF2B5EF4-FFF2-40B4-BE49-F238E27FC236}">
                <a16:creationId xmlns:a16="http://schemas.microsoft.com/office/drawing/2014/main" id="{19DF6805-5C1D-13DD-4649-CD99AE868614}"/>
              </a:ext>
            </a:extLst>
          </p:cNvPr>
          <p:cNvPicPr>
            <a:picLocks noChangeAspect="1"/>
          </p:cNvPicPr>
          <p:nvPr/>
        </p:nvPicPr>
        <p:blipFill rotWithShape="1">
          <a:blip r:embed="rId3"/>
          <a:srcRect l="5517" t="22426" r="8275" b="17640"/>
          <a:stretch/>
        </p:blipFill>
        <p:spPr>
          <a:xfrm>
            <a:off x="1036321" y="3007745"/>
            <a:ext cx="3380331" cy="1762533"/>
          </a:xfrm>
          <a:prstGeom prst="rect">
            <a:avLst/>
          </a:prstGeom>
        </p:spPr>
      </p:pic>
      <p:pic>
        <p:nvPicPr>
          <p:cNvPr id="4" name="Picture 3" descr="Chart&#10;&#10;Description automatically generated">
            <a:extLst>
              <a:ext uri="{FF2B5EF4-FFF2-40B4-BE49-F238E27FC236}">
                <a16:creationId xmlns:a16="http://schemas.microsoft.com/office/drawing/2014/main" id="{8AD3EFB9-8D7E-B656-F9A6-12C7782D7F4D}"/>
              </a:ext>
            </a:extLst>
          </p:cNvPr>
          <p:cNvPicPr>
            <a:picLocks noChangeAspect="1"/>
          </p:cNvPicPr>
          <p:nvPr/>
        </p:nvPicPr>
        <p:blipFill rotWithShape="1">
          <a:blip r:embed="rId4"/>
          <a:srcRect l="6311" t="21769" r="8731" b="17753"/>
          <a:stretch/>
        </p:blipFill>
        <p:spPr>
          <a:xfrm>
            <a:off x="4719484" y="2986635"/>
            <a:ext cx="3380330" cy="1804753"/>
          </a:xfrm>
          <a:prstGeom prst="rect">
            <a:avLst/>
          </a:prstGeom>
        </p:spPr>
      </p:pic>
      <p:sp>
        <p:nvSpPr>
          <p:cNvPr id="7" name="TextBox 6">
            <a:extLst>
              <a:ext uri="{FF2B5EF4-FFF2-40B4-BE49-F238E27FC236}">
                <a16:creationId xmlns:a16="http://schemas.microsoft.com/office/drawing/2014/main" id="{BF714FEC-0A45-C1C6-AD0A-03E706CD17DF}"/>
              </a:ext>
            </a:extLst>
          </p:cNvPr>
          <p:cNvSpPr txBox="1"/>
          <p:nvPr/>
        </p:nvSpPr>
        <p:spPr>
          <a:xfrm>
            <a:off x="1251678" y="1439649"/>
            <a:ext cx="7365272" cy="369332"/>
          </a:xfrm>
          <a:prstGeom prst="rect">
            <a:avLst/>
          </a:prstGeom>
          <a:noFill/>
        </p:spPr>
        <p:txBody>
          <a:bodyPr wrap="square">
            <a:spAutoFit/>
          </a:bodyPr>
          <a:lstStyle/>
          <a:p>
            <a:r>
              <a:rPr lang="en-US" dirty="0">
                <a:solidFill>
                  <a:schemeClr val="tx1"/>
                </a:solidFill>
              </a:rPr>
              <a:t>Final result of decryption on Dataset 2:</a:t>
            </a:r>
            <a:endParaRPr lang="en-CA" dirty="0">
              <a:solidFill>
                <a:schemeClr val="tx1"/>
              </a:solidFill>
            </a:endParaRPr>
          </a:p>
        </p:txBody>
      </p:sp>
      <p:pic>
        <p:nvPicPr>
          <p:cNvPr id="10" name="Picture 9" descr="A picture containing chart&#10;&#10;Description automatically generated">
            <a:extLst>
              <a:ext uri="{FF2B5EF4-FFF2-40B4-BE49-F238E27FC236}">
                <a16:creationId xmlns:a16="http://schemas.microsoft.com/office/drawing/2014/main" id="{93EDAF44-0FCE-7848-1F6E-72D5437055A6}"/>
              </a:ext>
            </a:extLst>
          </p:cNvPr>
          <p:cNvPicPr>
            <a:picLocks noChangeAspect="1"/>
          </p:cNvPicPr>
          <p:nvPr/>
        </p:nvPicPr>
        <p:blipFill rotWithShape="1">
          <a:blip r:embed="rId5"/>
          <a:srcRect l="5827" t="21994" r="8088" b="15791"/>
          <a:stretch/>
        </p:blipFill>
        <p:spPr>
          <a:xfrm>
            <a:off x="1035519" y="4805413"/>
            <a:ext cx="3381133" cy="1832738"/>
          </a:xfrm>
          <a:prstGeom prst="rect">
            <a:avLst/>
          </a:prstGeom>
        </p:spPr>
      </p:pic>
      <p:pic>
        <p:nvPicPr>
          <p:cNvPr id="12" name="Picture 11" descr="Chart&#10;&#10;Description automatically generated with medium confidence">
            <a:extLst>
              <a:ext uri="{FF2B5EF4-FFF2-40B4-BE49-F238E27FC236}">
                <a16:creationId xmlns:a16="http://schemas.microsoft.com/office/drawing/2014/main" id="{34B9221C-3869-4B51-E296-2D9AEDC4577B}"/>
              </a:ext>
            </a:extLst>
          </p:cNvPr>
          <p:cNvPicPr>
            <a:picLocks noChangeAspect="1"/>
          </p:cNvPicPr>
          <p:nvPr/>
        </p:nvPicPr>
        <p:blipFill rotWithShape="1">
          <a:blip r:embed="rId6"/>
          <a:srcRect l="6489" t="22657" r="9093" b="17158"/>
          <a:stretch/>
        </p:blipFill>
        <p:spPr>
          <a:xfrm>
            <a:off x="4719484" y="4805413"/>
            <a:ext cx="3461171" cy="1850704"/>
          </a:xfrm>
          <a:prstGeom prst="rect">
            <a:avLst/>
          </a:prstGeom>
        </p:spPr>
      </p:pic>
      <p:pic>
        <p:nvPicPr>
          <p:cNvPr id="19" name="Picture 18" descr="Chart&#10;&#10;Description automatically generated">
            <a:extLst>
              <a:ext uri="{FF2B5EF4-FFF2-40B4-BE49-F238E27FC236}">
                <a16:creationId xmlns:a16="http://schemas.microsoft.com/office/drawing/2014/main" id="{8AE8F2A3-61AA-6FED-1DB0-B223984930D1}"/>
              </a:ext>
            </a:extLst>
          </p:cNvPr>
          <p:cNvPicPr>
            <a:picLocks noChangeAspect="1"/>
          </p:cNvPicPr>
          <p:nvPr/>
        </p:nvPicPr>
        <p:blipFill rotWithShape="1">
          <a:blip r:embed="rId7"/>
          <a:srcRect l="6381" t="21934" r="8659" b="18026"/>
          <a:stretch/>
        </p:blipFill>
        <p:spPr>
          <a:xfrm>
            <a:off x="8356798" y="4805413"/>
            <a:ext cx="3491810" cy="1850704"/>
          </a:xfrm>
          <a:prstGeom prst="rect">
            <a:avLst/>
          </a:prstGeom>
        </p:spPr>
      </p:pic>
      <p:pic>
        <p:nvPicPr>
          <p:cNvPr id="21" name="Picture 20" descr="Chart&#10;&#10;Description automatically generated">
            <a:extLst>
              <a:ext uri="{FF2B5EF4-FFF2-40B4-BE49-F238E27FC236}">
                <a16:creationId xmlns:a16="http://schemas.microsoft.com/office/drawing/2014/main" id="{E995E67A-18D7-7DBC-AE56-C08752381FA3}"/>
              </a:ext>
            </a:extLst>
          </p:cNvPr>
          <p:cNvPicPr>
            <a:picLocks noChangeAspect="1"/>
          </p:cNvPicPr>
          <p:nvPr/>
        </p:nvPicPr>
        <p:blipFill rotWithShape="1">
          <a:blip r:embed="rId8"/>
          <a:srcRect l="6054" t="22512" r="8659" b="18026"/>
          <a:stretch/>
        </p:blipFill>
        <p:spPr>
          <a:xfrm>
            <a:off x="8356798" y="2953453"/>
            <a:ext cx="3541704" cy="1851960"/>
          </a:xfrm>
          <a:prstGeom prst="rect">
            <a:avLst/>
          </a:prstGeom>
        </p:spPr>
      </p:pic>
      <p:graphicFrame>
        <p:nvGraphicFramePr>
          <p:cNvPr id="11" name="Table 3">
            <a:extLst>
              <a:ext uri="{FF2B5EF4-FFF2-40B4-BE49-F238E27FC236}">
                <a16:creationId xmlns:a16="http://schemas.microsoft.com/office/drawing/2014/main" id="{F7097E49-804F-4F47-BBD1-093B917FECFC}"/>
              </a:ext>
            </a:extLst>
          </p:cNvPr>
          <p:cNvGraphicFramePr>
            <a:graphicFrameLocks noGrp="1"/>
          </p:cNvGraphicFramePr>
          <p:nvPr>
            <p:extLst>
              <p:ext uri="{D42A27DB-BD31-4B8C-83A1-F6EECF244321}">
                <p14:modId xmlns:p14="http://schemas.microsoft.com/office/powerpoint/2010/main" val="64744980"/>
              </p:ext>
            </p:extLst>
          </p:nvPr>
        </p:nvGraphicFramePr>
        <p:xfrm>
          <a:off x="1886997" y="1835666"/>
          <a:ext cx="9126144" cy="1010920"/>
        </p:xfrm>
        <a:graphic>
          <a:graphicData uri="http://schemas.openxmlformats.org/drawingml/2006/table">
            <a:tbl>
              <a:tblPr firstRow="1" bandRow="1">
                <a:tableStyleId>{5940675A-B579-460E-94D1-54222C63F5DA}</a:tableStyleId>
              </a:tblPr>
              <a:tblGrid>
                <a:gridCol w="1617179">
                  <a:extLst>
                    <a:ext uri="{9D8B030D-6E8A-4147-A177-3AD203B41FA5}">
                      <a16:colId xmlns:a16="http://schemas.microsoft.com/office/drawing/2014/main" val="2821455664"/>
                    </a:ext>
                  </a:extLst>
                </a:gridCol>
                <a:gridCol w="2083323">
                  <a:extLst>
                    <a:ext uri="{9D8B030D-6E8A-4147-A177-3AD203B41FA5}">
                      <a16:colId xmlns:a16="http://schemas.microsoft.com/office/drawing/2014/main" val="3955613914"/>
                    </a:ext>
                  </a:extLst>
                </a:gridCol>
                <a:gridCol w="2139885">
                  <a:extLst>
                    <a:ext uri="{9D8B030D-6E8A-4147-A177-3AD203B41FA5}">
                      <a16:colId xmlns:a16="http://schemas.microsoft.com/office/drawing/2014/main" val="1216644377"/>
                    </a:ext>
                  </a:extLst>
                </a:gridCol>
                <a:gridCol w="3285757">
                  <a:extLst>
                    <a:ext uri="{9D8B030D-6E8A-4147-A177-3AD203B41FA5}">
                      <a16:colId xmlns:a16="http://schemas.microsoft.com/office/drawing/2014/main" val="4268069810"/>
                    </a:ext>
                  </a:extLst>
                </a:gridCol>
              </a:tblGrid>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p>
                      <a:r>
                        <a:rPr lang="en-US" dirty="0"/>
                        <a:t>+ Adaption 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Adaption Net +Multi-round</a:t>
                      </a:r>
                    </a:p>
                  </a:txBody>
                  <a:tcPr/>
                </a:tc>
                <a:extLst>
                  <a:ext uri="{0D108BD9-81ED-4DB2-BD59-A6C34878D82A}">
                    <a16:rowId xmlns:a16="http://schemas.microsoft.com/office/drawing/2014/main" val="3907031471"/>
                  </a:ext>
                </a:extLst>
              </a:tr>
              <a:tr h="370840">
                <a:tc>
                  <a:txBody>
                    <a:bodyPr/>
                    <a:lstStyle/>
                    <a:p>
                      <a:r>
                        <a:rPr lang="en-US" dirty="0"/>
                        <a:t>Accuracy</a:t>
                      </a:r>
                    </a:p>
                  </a:txBody>
                  <a:tcPr/>
                </a:tc>
                <a:tc>
                  <a:txBody>
                    <a:bodyPr/>
                    <a:lstStyle/>
                    <a:p>
                      <a:r>
                        <a:rPr lang="en-US" dirty="0"/>
                        <a:t>94.28%</a:t>
                      </a:r>
                    </a:p>
                  </a:txBody>
                  <a:tcPr/>
                </a:tc>
                <a:tc>
                  <a:txBody>
                    <a:bodyPr/>
                    <a:lstStyle/>
                    <a:p>
                      <a:r>
                        <a:rPr lang="en-US" dirty="0"/>
                        <a:t>96.04%</a:t>
                      </a:r>
                    </a:p>
                  </a:txBody>
                  <a:tcPr/>
                </a:tc>
                <a:tc>
                  <a:txBody>
                    <a:bodyPr/>
                    <a:lstStyle/>
                    <a:p>
                      <a:r>
                        <a:rPr lang="en-US" dirty="0"/>
                        <a:t>96.72%</a:t>
                      </a:r>
                    </a:p>
                  </a:txBody>
                  <a:tcPr/>
                </a:tc>
                <a:extLst>
                  <a:ext uri="{0D108BD9-81ED-4DB2-BD59-A6C34878D82A}">
                    <a16:rowId xmlns:a16="http://schemas.microsoft.com/office/drawing/2014/main" val="3541298741"/>
                  </a:ext>
                </a:extLst>
              </a:tr>
            </a:tbl>
          </a:graphicData>
        </a:graphic>
      </p:graphicFrame>
    </p:spTree>
    <p:extLst>
      <p:ext uri="{BB962C8B-B14F-4D97-AF65-F5344CB8AC3E}">
        <p14:creationId xmlns:p14="http://schemas.microsoft.com/office/powerpoint/2010/main" val="1243873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pic>
        <p:nvPicPr>
          <p:cNvPr id="3" name="Picture 2" descr="A picture containing chart&#10;&#10;Description automatically generated">
            <a:extLst>
              <a:ext uri="{FF2B5EF4-FFF2-40B4-BE49-F238E27FC236}">
                <a16:creationId xmlns:a16="http://schemas.microsoft.com/office/drawing/2014/main" id="{19DF6805-5C1D-13DD-4649-CD99AE868614}"/>
              </a:ext>
            </a:extLst>
          </p:cNvPr>
          <p:cNvPicPr>
            <a:picLocks noChangeAspect="1"/>
          </p:cNvPicPr>
          <p:nvPr/>
        </p:nvPicPr>
        <p:blipFill rotWithShape="1">
          <a:blip r:embed="rId3"/>
          <a:srcRect l="5517" t="22426" r="8275" b="17640"/>
          <a:stretch/>
        </p:blipFill>
        <p:spPr>
          <a:xfrm>
            <a:off x="1036321" y="3007745"/>
            <a:ext cx="3380331" cy="1762533"/>
          </a:xfrm>
          <a:prstGeom prst="rect">
            <a:avLst/>
          </a:prstGeom>
        </p:spPr>
      </p:pic>
      <p:pic>
        <p:nvPicPr>
          <p:cNvPr id="4" name="Picture 3" descr="Chart&#10;&#10;Description automatically generated">
            <a:extLst>
              <a:ext uri="{FF2B5EF4-FFF2-40B4-BE49-F238E27FC236}">
                <a16:creationId xmlns:a16="http://schemas.microsoft.com/office/drawing/2014/main" id="{8AD3EFB9-8D7E-B656-F9A6-12C7782D7F4D}"/>
              </a:ext>
            </a:extLst>
          </p:cNvPr>
          <p:cNvPicPr>
            <a:picLocks noChangeAspect="1"/>
          </p:cNvPicPr>
          <p:nvPr/>
        </p:nvPicPr>
        <p:blipFill rotWithShape="1">
          <a:blip r:embed="rId4"/>
          <a:srcRect l="6311" t="21769" r="8731" b="17753"/>
          <a:stretch/>
        </p:blipFill>
        <p:spPr>
          <a:xfrm>
            <a:off x="4719484" y="2986635"/>
            <a:ext cx="3380330" cy="1804753"/>
          </a:xfrm>
          <a:prstGeom prst="rect">
            <a:avLst/>
          </a:prstGeom>
        </p:spPr>
      </p:pic>
      <p:sp>
        <p:nvSpPr>
          <p:cNvPr id="7" name="TextBox 6">
            <a:extLst>
              <a:ext uri="{FF2B5EF4-FFF2-40B4-BE49-F238E27FC236}">
                <a16:creationId xmlns:a16="http://schemas.microsoft.com/office/drawing/2014/main" id="{BF714FEC-0A45-C1C6-AD0A-03E706CD17DF}"/>
              </a:ext>
            </a:extLst>
          </p:cNvPr>
          <p:cNvSpPr txBox="1"/>
          <p:nvPr/>
        </p:nvSpPr>
        <p:spPr>
          <a:xfrm>
            <a:off x="1251678" y="1439649"/>
            <a:ext cx="7365272" cy="369332"/>
          </a:xfrm>
          <a:prstGeom prst="rect">
            <a:avLst/>
          </a:prstGeom>
          <a:noFill/>
        </p:spPr>
        <p:txBody>
          <a:bodyPr wrap="square">
            <a:spAutoFit/>
          </a:bodyPr>
          <a:lstStyle/>
          <a:p>
            <a:r>
              <a:rPr lang="en-US" dirty="0">
                <a:solidFill>
                  <a:schemeClr val="tx1"/>
                </a:solidFill>
              </a:rPr>
              <a:t>Final result of decryption on Dataset 2:</a:t>
            </a:r>
            <a:endParaRPr lang="en-CA" dirty="0">
              <a:solidFill>
                <a:schemeClr val="tx1"/>
              </a:solidFill>
            </a:endParaRPr>
          </a:p>
        </p:txBody>
      </p:sp>
      <p:pic>
        <p:nvPicPr>
          <p:cNvPr id="21" name="Picture 20" descr="Chart&#10;&#10;Description automatically generated">
            <a:extLst>
              <a:ext uri="{FF2B5EF4-FFF2-40B4-BE49-F238E27FC236}">
                <a16:creationId xmlns:a16="http://schemas.microsoft.com/office/drawing/2014/main" id="{E995E67A-18D7-7DBC-AE56-C08752381FA3}"/>
              </a:ext>
            </a:extLst>
          </p:cNvPr>
          <p:cNvPicPr>
            <a:picLocks noChangeAspect="1"/>
          </p:cNvPicPr>
          <p:nvPr/>
        </p:nvPicPr>
        <p:blipFill rotWithShape="1">
          <a:blip r:embed="rId5"/>
          <a:srcRect l="6054" t="22512" r="8659" b="18026"/>
          <a:stretch/>
        </p:blipFill>
        <p:spPr>
          <a:xfrm>
            <a:off x="8356798" y="2953453"/>
            <a:ext cx="3541704" cy="1851960"/>
          </a:xfrm>
          <a:prstGeom prst="rect">
            <a:avLst/>
          </a:prstGeom>
        </p:spPr>
      </p:pic>
      <p:graphicFrame>
        <p:nvGraphicFramePr>
          <p:cNvPr id="11" name="Table 3">
            <a:extLst>
              <a:ext uri="{FF2B5EF4-FFF2-40B4-BE49-F238E27FC236}">
                <a16:creationId xmlns:a16="http://schemas.microsoft.com/office/drawing/2014/main" id="{F7097E49-804F-4F47-BBD1-093B917FECFC}"/>
              </a:ext>
            </a:extLst>
          </p:cNvPr>
          <p:cNvGraphicFramePr>
            <a:graphicFrameLocks noGrp="1"/>
          </p:cNvGraphicFramePr>
          <p:nvPr/>
        </p:nvGraphicFramePr>
        <p:xfrm>
          <a:off x="1886997" y="1835666"/>
          <a:ext cx="9126144" cy="1010920"/>
        </p:xfrm>
        <a:graphic>
          <a:graphicData uri="http://schemas.openxmlformats.org/drawingml/2006/table">
            <a:tbl>
              <a:tblPr firstRow="1" bandRow="1">
                <a:tableStyleId>{5940675A-B579-460E-94D1-54222C63F5DA}</a:tableStyleId>
              </a:tblPr>
              <a:tblGrid>
                <a:gridCol w="1617179">
                  <a:extLst>
                    <a:ext uri="{9D8B030D-6E8A-4147-A177-3AD203B41FA5}">
                      <a16:colId xmlns:a16="http://schemas.microsoft.com/office/drawing/2014/main" val="2821455664"/>
                    </a:ext>
                  </a:extLst>
                </a:gridCol>
                <a:gridCol w="2083323">
                  <a:extLst>
                    <a:ext uri="{9D8B030D-6E8A-4147-A177-3AD203B41FA5}">
                      <a16:colId xmlns:a16="http://schemas.microsoft.com/office/drawing/2014/main" val="3955613914"/>
                    </a:ext>
                  </a:extLst>
                </a:gridCol>
                <a:gridCol w="2139885">
                  <a:extLst>
                    <a:ext uri="{9D8B030D-6E8A-4147-A177-3AD203B41FA5}">
                      <a16:colId xmlns:a16="http://schemas.microsoft.com/office/drawing/2014/main" val="1216644377"/>
                    </a:ext>
                  </a:extLst>
                </a:gridCol>
                <a:gridCol w="3285757">
                  <a:extLst>
                    <a:ext uri="{9D8B030D-6E8A-4147-A177-3AD203B41FA5}">
                      <a16:colId xmlns:a16="http://schemas.microsoft.com/office/drawing/2014/main" val="4268069810"/>
                    </a:ext>
                  </a:extLst>
                </a:gridCol>
              </a:tblGrid>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p>
                      <a:r>
                        <a:rPr lang="en-US" dirty="0"/>
                        <a:t>+ Adaption 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Adaption Net +Multi-round</a:t>
                      </a:r>
                    </a:p>
                  </a:txBody>
                  <a:tcPr/>
                </a:tc>
                <a:extLst>
                  <a:ext uri="{0D108BD9-81ED-4DB2-BD59-A6C34878D82A}">
                    <a16:rowId xmlns:a16="http://schemas.microsoft.com/office/drawing/2014/main" val="3907031471"/>
                  </a:ext>
                </a:extLst>
              </a:tr>
              <a:tr h="370840">
                <a:tc>
                  <a:txBody>
                    <a:bodyPr/>
                    <a:lstStyle/>
                    <a:p>
                      <a:r>
                        <a:rPr lang="en-US" dirty="0"/>
                        <a:t>Accuracy</a:t>
                      </a:r>
                    </a:p>
                  </a:txBody>
                  <a:tcPr/>
                </a:tc>
                <a:tc>
                  <a:txBody>
                    <a:bodyPr/>
                    <a:lstStyle/>
                    <a:p>
                      <a:r>
                        <a:rPr lang="en-US" dirty="0"/>
                        <a:t>94.28%</a:t>
                      </a:r>
                    </a:p>
                  </a:txBody>
                  <a:tcPr/>
                </a:tc>
                <a:tc>
                  <a:txBody>
                    <a:bodyPr/>
                    <a:lstStyle/>
                    <a:p>
                      <a:r>
                        <a:rPr lang="en-US" dirty="0"/>
                        <a:t>96.04%</a:t>
                      </a:r>
                    </a:p>
                  </a:txBody>
                  <a:tcPr/>
                </a:tc>
                <a:tc>
                  <a:txBody>
                    <a:bodyPr/>
                    <a:lstStyle/>
                    <a:p>
                      <a:r>
                        <a:rPr lang="en-US" dirty="0"/>
                        <a:t>96.72%</a:t>
                      </a:r>
                    </a:p>
                  </a:txBody>
                  <a:tcPr/>
                </a:tc>
                <a:extLst>
                  <a:ext uri="{0D108BD9-81ED-4DB2-BD59-A6C34878D82A}">
                    <a16:rowId xmlns:a16="http://schemas.microsoft.com/office/drawing/2014/main" val="3541298741"/>
                  </a:ext>
                </a:extLst>
              </a:tr>
            </a:tbl>
          </a:graphicData>
        </a:graphic>
      </p:graphicFrame>
      <p:pic>
        <p:nvPicPr>
          <p:cNvPr id="2" name="Picture 1">
            <a:extLst>
              <a:ext uri="{FF2B5EF4-FFF2-40B4-BE49-F238E27FC236}">
                <a16:creationId xmlns:a16="http://schemas.microsoft.com/office/drawing/2014/main" id="{44A906AA-8EA6-3F42-9300-E285184ACCEC}"/>
              </a:ext>
            </a:extLst>
          </p:cNvPr>
          <p:cNvPicPr>
            <a:picLocks noChangeAspect="1"/>
          </p:cNvPicPr>
          <p:nvPr/>
        </p:nvPicPr>
        <p:blipFill>
          <a:blip r:embed="rId6"/>
          <a:stretch>
            <a:fillRect/>
          </a:stretch>
        </p:blipFill>
        <p:spPr>
          <a:xfrm>
            <a:off x="1036321" y="4893583"/>
            <a:ext cx="3323082" cy="1762534"/>
          </a:xfrm>
          <a:prstGeom prst="rect">
            <a:avLst/>
          </a:prstGeom>
        </p:spPr>
      </p:pic>
      <p:pic>
        <p:nvPicPr>
          <p:cNvPr id="6" name="Picture 5">
            <a:extLst>
              <a:ext uri="{FF2B5EF4-FFF2-40B4-BE49-F238E27FC236}">
                <a16:creationId xmlns:a16="http://schemas.microsoft.com/office/drawing/2014/main" id="{A8090DEB-C084-0543-9E71-DC9211817DA6}"/>
              </a:ext>
            </a:extLst>
          </p:cNvPr>
          <p:cNvPicPr>
            <a:picLocks noChangeAspect="1"/>
          </p:cNvPicPr>
          <p:nvPr/>
        </p:nvPicPr>
        <p:blipFill>
          <a:blip r:embed="rId7"/>
          <a:stretch>
            <a:fillRect/>
          </a:stretch>
        </p:blipFill>
        <p:spPr>
          <a:xfrm>
            <a:off x="4660125" y="4851450"/>
            <a:ext cx="3499047" cy="1846800"/>
          </a:xfrm>
          <a:prstGeom prst="rect">
            <a:avLst/>
          </a:prstGeom>
        </p:spPr>
      </p:pic>
      <p:pic>
        <p:nvPicPr>
          <p:cNvPr id="8" name="Picture 7">
            <a:extLst>
              <a:ext uri="{FF2B5EF4-FFF2-40B4-BE49-F238E27FC236}">
                <a16:creationId xmlns:a16="http://schemas.microsoft.com/office/drawing/2014/main" id="{119AA6B6-2E91-2644-BF67-4C97799D9787}"/>
              </a:ext>
            </a:extLst>
          </p:cNvPr>
          <p:cNvPicPr>
            <a:picLocks noChangeAspect="1"/>
          </p:cNvPicPr>
          <p:nvPr/>
        </p:nvPicPr>
        <p:blipFill>
          <a:blip r:embed="rId8"/>
          <a:stretch>
            <a:fillRect/>
          </a:stretch>
        </p:blipFill>
        <p:spPr>
          <a:xfrm>
            <a:off x="8344227" y="4893583"/>
            <a:ext cx="3554275" cy="1846800"/>
          </a:xfrm>
          <a:prstGeom prst="rect">
            <a:avLst/>
          </a:prstGeom>
        </p:spPr>
      </p:pic>
    </p:spTree>
    <p:extLst>
      <p:ext uri="{BB962C8B-B14F-4D97-AF65-F5344CB8AC3E}">
        <p14:creationId xmlns:p14="http://schemas.microsoft.com/office/powerpoint/2010/main" val="2428104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CA" sz="4000" dirty="0" err="1"/>
              <a:t>DEcryption</a:t>
            </a:r>
            <a:endParaRPr lang="en-US" sz="4000" dirty="0"/>
          </a:p>
        </p:txBody>
      </p:sp>
      <p:sp>
        <p:nvSpPr>
          <p:cNvPr id="2" name="TextBox 1">
            <a:extLst>
              <a:ext uri="{FF2B5EF4-FFF2-40B4-BE49-F238E27FC236}">
                <a16:creationId xmlns:a16="http://schemas.microsoft.com/office/drawing/2014/main" id="{1F1C3F6E-EED3-4841-D29F-651E3A8B2F4D}"/>
              </a:ext>
            </a:extLst>
          </p:cNvPr>
          <p:cNvSpPr txBox="1"/>
          <p:nvPr/>
        </p:nvSpPr>
        <p:spPr>
          <a:xfrm>
            <a:off x="1251678" y="1327345"/>
            <a:ext cx="952054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Final result of decryption on Dataset 1:</a:t>
            </a:r>
            <a:endParaRPr lang="en-CA" dirty="0">
              <a:solidFill>
                <a:schemeClr val="tx1"/>
              </a:solidFill>
            </a:endParaRPr>
          </a:p>
        </p:txBody>
      </p:sp>
      <p:graphicFrame>
        <p:nvGraphicFramePr>
          <p:cNvPr id="3" name="Table 3">
            <a:extLst>
              <a:ext uri="{FF2B5EF4-FFF2-40B4-BE49-F238E27FC236}">
                <a16:creationId xmlns:a16="http://schemas.microsoft.com/office/drawing/2014/main" id="{BE0E13BB-3CA0-E9B9-BDC8-133BC2239F64}"/>
              </a:ext>
            </a:extLst>
          </p:cNvPr>
          <p:cNvGraphicFramePr>
            <a:graphicFrameLocks noGrp="1"/>
          </p:cNvGraphicFramePr>
          <p:nvPr>
            <p:extLst>
              <p:ext uri="{D42A27DB-BD31-4B8C-83A1-F6EECF244321}">
                <p14:modId xmlns:p14="http://schemas.microsoft.com/office/powerpoint/2010/main" val="2523188590"/>
              </p:ext>
            </p:extLst>
          </p:nvPr>
        </p:nvGraphicFramePr>
        <p:xfrm>
          <a:off x="1648177" y="1696677"/>
          <a:ext cx="8551440" cy="1285240"/>
        </p:xfrm>
        <a:graphic>
          <a:graphicData uri="http://schemas.openxmlformats.org/drawingml/2006/table">
            <a:tbl>
              <a:tblPr firstRow="1" bandRow="1">
                <a:tableStyleId>{5940675A-B579-460E-94D1-54222C63F5DA}</a:tableStyleId>
              </a:tblPr>
              <a:tblGrid>
                <a:gridCol w="2137860">
                  <a:extLst>
                    <a:ext uri="{9D8B030D-6E8A-4147-A177-3AD203B41FA5}">
                      <a16:colId xmlns:a16="http://schemas.microsoft.com/office/drawing/2014/main" val="2821455664"/>
                    </a:ext>
                  </a:extLst>
                </a:gridCol>
                <a:gridCol w="2137860">
                  <a:extLst>
                    <a:ext uri="{9D8B030D-6E8A-4147-A177-3AD203B41FA5}">
                      <a16:colId xmlns:a16="http://schemas.microsoft.com/office/drawing/2014/main" val="3955613914"/>
                    </a:ext>
                  </a:extLst>
                </a:gridCol>
                <a:gridCol w="2137860">
                  <a:extLst>
                    <a:ext uri="{9D8B030D-6E8A-4147-A177-3AD203B41FA5}">
                      <a16:colId xmlns:a16="http://schemas.microsoft.com/office/drawing/2014/main" val="1216644377"/>
                    </a:ext>
                  </a:extLst>
                </a:gridCol>
                <a:gridCol w="2137860">
                  <a:extLst>
                    <a:ext uri="{9D8B030D-6E8A-4147-A177-3AD203B41FA5}">
                      <a16:colId xmlns:a16="http://schemas.microsoft.com/office/drawing/2014/main" val="4268069810"/>
                    </a:ext>
                  </a:extLst>
                </a:gridCol>
              </a:tblGrid>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p>
                      <a:r>
                        <a:rPr lang="en-US" dirty="0"/>
                        <a:t>+ Adaption 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ConvNeXt_Base</a:t>
                      </a:r>
                      <a:endParaRPr lang="en-US" dirty="0"/>
                    </a:p>
                    <a:p>
                      <a:r>
                        <a:rPr lang="en-US" dirty="0"/>
                        <a:t>+ Adaption Net</a:t>
                      </a:r>
                    </a:p>
                    <a:p>
                      <a:r>
                        <a:rPr lang="en-US" dirty="0"/>
                        <a:t>+Multi-round</a:t>
                      </a:r>
                    </a:p>
                  </a:txBody>
                  <a:tcPr/>
                </a:tc>
                <a:extLst>
                  <a:ext uri="{0D108BD9-81ED-4DB2-BD59-A6C34878D82A}">
                    <a16:rowId xmlns:a16="http://schemas.microsoft.com/office/drawing/2014/main" val="3907031471"/>
                  </a:ext>
                </a:extLst>
              </a:tr>
              <a:tr h="370840">
                <a:tc>
                  <a:txBody>
                    <a:bodyPr/>
                    <a:lstStyle/>
                    <a:p>
                      <a:r>
                        <a:rPr lang="en-US" dirty="0"/>
                        <a:t>Accuracy</a:t>
                      </a:r>
                    </a:p>
                  </a:txBody>
                  <a:tcPr/>
                </a:tc>
                <a:tc>
                  <a:txBody>
                    <a:bodyPr/>
                    <a:lstStyle/>
                    <a:p>
                      <a:r>
                        <a:rPr lang="en-US" dirty="0"/>
                        <a:t>84.25%</a:t>
                      </a:r>
                    </a:p>
                  </a:txBody>
                  <a:tcPr/>
                </a:tc>
                <a:tc>
                  <a:txBody>
                    <a:bodyPr/>
                    <a:lstStyle/>
                    <a:p>
                      <a:r>
                        <a:rPr lang="en-US" dirty="0"/>
                        <a:t>77.79%</a:t>
                      </a:r>
                    </a:p>
                  </a:txBody>
                  <a:tcPr/>
                </a:tc>
                <a:tc>
                  <a:txBody>
                    <a:bodyPr/>
                    <a:lstStyle/>
                    <a:p>
                      <a:r>
                        <a:rPr lang="en-US" dirty="0"/>
                        <a:t>82.99%</a:t>
                      </a:r>
                    </a:p>
                  </a:txBody>
                  <a:tcPr/>
                </a:tc>
                <a:extLst>
                  <a:ext uri="{0D108BD9-81ED-4DB2-BD59-A6C34878D82A}">
                    <a16:rowId xmlns:a16="http://schemas.microsoft.com/office/drawing/2014/main" val="3541298741"/>
                  </a:ext>
                </a:extLst>
              </a:tr>
            </a:tbl>
          </a:graphicData>
        </a:graphic>
      </p:graphicFrame>
      <p:pic>
        <p:nvPicPr>
          <p:cNvPr id="6" name="Picture 5" descr="A picture containing qr code&#10;&#10;Description automatically generated">
            <a:extLst>
              <a:ext uri="{FF2B5EF4-FFF2-40B4-BE49-F238E27FC236}">
                <a16:creationId xmlns:a16="http://schemas.microsoft.com/office/drawing/2014/main" id="{0F670871-0172-D6C4-AE0D-55C50CF6DCA6}"/>
              </a:ext>
            </a:extLst>
          </p:cNvPr>
          <p:cNvPicPr>
            <a:picLocks noChangeAspect="1"/>
          </p:cNvPicPr>
          <p:nvPr/>
        </p:nvPicPr>
        <p:blipFill rotWithShape="1">
          <a:blip r:embed="rId3"/>
          <a:srcRect l="7325" t="21607" r="8804" b="17238"/>
          <a:stretch/>
        </p:blipFill>
        <p:spPr>
          <a:xfrm>
            <a:off x="1365373" y="5000494"/>
            <a:ext cx="3274143" cy="1790547"/>
          </a:xfrm>
          <a:prstGeom prst="rect">
            <a:avLst/>
          </a:prstGeom>
        </p:spPr>
      </p:pic>
      <p:pic>
        <p:nvPicPr>
          <p:cNvPr id="10" name="Picture 9" descr="Qr code&#10;&#10;Description automatically generated">
            <a:extLst>
              <a:ext uri="{FF2B5EF4-FFF2-40B4-BE49-F238E27FC236}">
                <a16:creationId xmlns:a16="http://schemas.microsoft.com/office/drawing/2014/main" id="{9C80E4B1-8FA7-3010-A3C0-02C3B5A9A305}"/>
              </a:ext>
            </a:extLst>
          </p:cNvPr>
          <p:cNvPicPr>
            <a:picLocks noChangeAspect="1"/>
          </p:cNvPicPr>
          <p:nvPr/>
        </p:nvPicPr>
        <p:blipFill rotWithShape="1">
          <a:blip r:embed="rId4"/>
          <a:srcRect l="7628" t="22413" r="8603" b="17372"/>
          <a:stretch/>
        </p:blipFill>
        <p:spPr>
          <a:xfrm>
            <a:off x="4835249" y="5000494"/>
            <a:ext cx="3213882" cy="1732636"/>
          </a:xfrm>
          <a:prstGeom prst="rect">
            <a:avLst/>
          </a:prstGeom>
        </p:spPr>
      </p:pic>
      <p:pic>
        <p:nvPicPr>
          <p:cNvPr id="12" name="Picture 11">
            <a:extLst>
              <a:ext uri="{FF2B5EF4-FFF2-40B4-BE49-F238E27FC236}">
                <a16:creationId xmlns:a16="http://schemas.microsoft.com/office/drawing/2014/main" id="{926CF7F1-90A9-1141-E221-6727564DF7D7}"/>
              </a:ext>
            </a:extLst>
          </p:cNvPr>
          <p:cNvPicPr>
            <a:picLocks noChangeAspect="1"/>
          </p:cNvPicPr>
          <p:nvPr/>
        </p:nvPicPr>
        <p:blipFill>
          <a:blip r:embed="rId5"/>
          <a:stretch>
            <a:fillRect/>
          </a:stretch>
        </p:blipFill>
        <p:spPr>
          <a:xfrm>
            <a:off x="4835249" y="3146173"/>
            <a:ext cx="3241916" cy="1790547"/>
          </a:xfrm>
          <a:prstGeom prst="rect">
            <a:avLst/>
          </a:prstGeom>
        </p:spPr>
      </p:pic>
      <p:pic>
        <p:nvPicPr>
          <p:cNvPr id="14" name="Picture 13">
            <a:extLst>
              <a:ext uri="{FF2B5EF4-FFF2-40B4-BE49-F238E27FC236}">
                <a16:creationId xmlns:a16="http://schemas.microsoft.com/office/drawing/2014/main" id="{7FB2B954-DC84-69F1-060E-FED7DBBD1B2C}"/>
              </a:ext>
            </a:extLst>
          </p:cNvPr>
          <p:cNvPicPr>
            <a:picLocks noChangeAspect="1"/>
          </p:cNvPicPr>
          <p:nvPr/>
        </p:nvPicPr>
        <p:blipFill>
          <a:blip r:embed="rId6"/>
          <a:stretch>
            <a:fillRect/>
          </a:stretch>
        </p:blipFill>
        <p:spPr>
          <a:xfrm>
            <a:off x="1365374" y="3146173"/>
            <a:ext cx="3308362" cy="1790547"/>
          </a:xfrm>
          <a:prstGeom prst="rect">
            <a:avLst/>
          </a:prstGeom>
        </p:spPr>
      </p:pic>
      <p:pic>
        <p:nvPicPr>
          <p:cNvPr id="16" name="Picture 15">
            <a:extLst>
              <a:ext uri="{FF2B5EF4-FFF2-40B4-BE49-F238E27FC236}">
                <a16:creationId xmlns:a16="http://schemas.microsoft.com/office/drawing/2014/main" id="{B693A5BF-BF55-1E6B-3457-4C52956BB6E2}"/>
              </a:ext>
            </a:extLst>
          </p:cNvPr>
          <p:cNvPicPr>
            <a:picLocks noChangeAspect="1"/>
          </p:cNvPicPr>
          <p:nvPr/>
        </p:nvPicPr>
        <p:blipFill>
          <a:blip r:embed="rId7"/>
          <a:stretch>
            <a:fillRect/>
          </a:stretch>
        </p:blipFill>
        <p:spPr>
          <a:xfrm>
            <a:off x="8238678" y="3146173"/>
            <a:ext cx="3141348" cy="1780740"/>
          </a:xfrm>
          <a:prstGeom prst="rect">
            <a:avLst/>
          </a:prstGeom>
        </p:spPr>
      </p:pic>
      <p:pic>
        <p:nvPicPr>
          <p:cNvPr id="18" name="Picture 17">
            <a:extLst>
              <a:ext uri="{FF2B5EF4-FFF2-40B4-BE49-F238E27FC236}">
                <a16:creationId xmlns:a16="http://schemas.microsoft.com/office/drawing/2014/main" id="{4458740E-05AF-744A-62BE-EAD9725B8C6B}"/>
              </a:ext>
            </a:extLst>
          </p:cNvPr>
          <p:cNvPicPr>
            <a:picLocks noChangeAspect="1"/>
          </p:cNvPicPr>
          <p:nvPr/>
        </p:nvPicPr>
        <p:blipFill>
          <a:blip r:embed="rId8"/>
          <a:stretch>
            <a:fillRect/>
          </a:stretch>
        </p:blipFill>
        <p:spPr>
          <a:xfrm>
            <a:off x="8238678" y="5011954"/>
            <a:ext cx="3096597" cy="1721176"/>
          </a:xfrm>
          <a:prstGeom prst="rect">
            <a:avLst/>
          </a:prstGeom>
        </p:spPr>
      </p:pic>
    </p:spTree>
    <p:extLst>
      <p:ext uri="{BB962C8B-B14F-4D97-AF65-F5344CB8AC3E}">
        <p14:creationId xmlns:p14="http://schemas.microsoft.com/office/powerpoint/2010/main" val="2221229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DD76-9336-1D42-78C9-17A9FF1A8682}"/>
              </a:ext>
            </a:extLst>
          </p:cNvPr>
          <p:cNvSpPr>
            <a:spLocks noGrp="1"/>
          </p:cNvSpPr>
          <p:nvPr>
            <p:ph type="title"/>
          </p:nvPr>
        </p:nvSpPr>
        <p:spPr/>
        <p:txBody>
          <a:bodyPr/>
          <a:lstStyle/>
          <a:p>
            <a:r>
              <a:rPr lang="en-CA" dirty="0"/>
              <a:t>Result summary </a:t>
            </a:r>
          </a:p>
        </p:txBody>
      </p:sp>
      <p:sp>
        <p:nvSpPr>
          <p:cNvPr id="6" name="TextBox 5">
            <a:extLst>
              <a:ext uri="{FF2B5EF4-FFF2-40B4-BE49-F238E27FC236}">
                <a16:creationId xmlns:a16="http://schemas.microsoft.com/office/drawing/2014/main" id="{73473C62-2A6A-7A41-94B9-6CD07AC3FBDD}"/>
              </a:ext>
            </a:extLst>
          </p:cNvPr>
          <p:cNvSpPr txBox="1"/>
          <p:nvPr/>
        </p:nvSpPr>
        <p:spPr>
          <a:xfrm>
            <a:off x="1335728" y="1874517"/>
            <a:ext cx="9520544" cy="403187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dirty="0">
                <a:solidFill>
                  <a:schemeClr val="tx1"/>
                </a:solidFill>
              </a:rPr>
              <a:t>Our Team as a Service Provider:</a:t>
            </a:r>
          </a:p>
          <a:p>
            <a:r>
              <a:rPr lang="en-US" sz="3200" dirty="0">
                <a:solidFill>
                  <a:schemeClr val="tx1"/>
                </a:solidFill>
              </a:rPr>
              <a:t>	Best Validation Accuracy on Dataset1: </a:t>
            </a:r>
            <a:r>
              <a:rPr lang="en-US" sz="3200" dirty="0">
                <a:solidFill>
                  <a:srgbClr val="00B050"/>
                </a:solidFill>
              </a:rPr>
              <a:t>84.25%</a:t>
            </a:r>
          </a:p>
          <a:p>
            <a:r>
              <a:rPr lang="en-US" sz="3200" dirty="0">
                <a:solidFill>
                  <a:schemeClr val="tx1"/>
                </a:solidFill>
              </a:rPr>
              <a:t>	Best Validation Accuracy on Dataset2: </a:t>
            </a:r>
            <a:r>
              <a:rPr lang="en-US" sz="3200" dirty="0">
                <a:solidFill>
                  <a:srgbClr val="00B050"/>
                </a:solidFill>
              </a:rPr>
              <a:t>96.72%</a:t>
            </a:r>
          </a:p>
          <a:p>
            <a:endParaRPr lang="en-US" sz="3200" dirty="0">
              <a:solidFill>
                <a:schemeClr val="tx1"/>
              </a:solidFill>
            </a:endParaRPr>
          </a:p>
          <a:p>
            <a:r>
              <a:rPr lang="en-US" sz="3200" dirty="0">
                <a:solidFill>
                  <a:schemeClr val="tx1"/>
                </a:solidFill>
              </a:rPr>
              <a:t>Our Team as an </a:t>
            </a:r>
            <a:r>
              <a:rPr lang="en-US" sz="3200" dirty="0">
                <a:latin typeface="Helvetica" pitchFamily="2" charset="0"/>
              </a:rPr>
              <a:t>eavesdropper </a:t>
            </a:r>
            <a:r>
              <a:rPr lang="en-US" sz="3200" dirty="0">
                <a:solidFill>
                  <a:schemeClr val="tx1"/>
                </a:solidFill>
              </a:rPr>
              <a:t>:</a:t>
            </a:r>
          </a:p>
          <a:p>
            <a:r>
              <a:rPr lang="en-US" sz="3200" dirty="0">
                <a:solidFill>
                  <a:schemeClr val="tx1"/>
                </a:solidFill>
              </a:rPr>
              <a:t>	Category Recognition on Dataset1: </a:t>
            </a:r>
            <a:r>
              <a:rPr lang="en-US" sz="3200" dirty="0">
                <a:solidFill>
                  <a:srgbClr val="00B050"/>
                </a:solidFill>
              </a:rPr>
              <a:t>A Selected Few</a:t>
            </a:r>
          </a:p>
          <a:p>
            <a:r>
              <a:rPr lang="en-US" sz="3200" dirty="0">
                <a:solidFill>
                  <a:schemeClr val="tx1"/>
                </a:solidFill>
              </a:rPr>
              <a:t>	Category Recognition on Dataset2: </a:t>
            </a:r>
            <a:r>
              <a:rPr lang="en-US" sz="3200" dirty="0">
                <a:solidFill>
                  <a:srgbClr val="00B050"/>
                </a:solidFill>
              </a:rPr>
              <a:t>Almost 50</a:t>
            </a:r>
          </a:p>
          <a:p>
            <a:endParaRPr lang="en-US" sz="3200" dirty="0">
              <a:solidFill>
                <a:schemeClr val="tx1"/>
              </a:solidFill>
            </a:endParaRPr>
          </a:p>
        </p:txBody>
      </p:sp>
    </p:spTree>
    <p:extLst>
      <p:ext uri="{BB962C8B-B14F-4D97-AF65-F5344CB8AC3E}">
        <p14:creationId xmlns:p14="http://schemas.microsoft.com/office/powerpoint/2010/main" val="4146850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00A64B7-A2FB-E543-B1CE-10CA40F3F18A}"/>
              </a:ext>
            </a:extLst>
          </p:cNvPr>
          <p:cNvSpPr txBox="1">
            <a:spLocks/>
          </p:cNvSpPr>
          <p:nvPr/>
        </p:nvSpPr>
        <p:spPr>
          <a:xfrm>
            <a:off x="4235825" y="2706609"/>
            <a:ext cx="3313551" cy="186539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6000" dirty="0"/>
              <a:t>Thanks</a:t>
            </a:r>
          </a:p>
          <a:p>
            <a:pPr algn="ctr"/>
            <a:r>
              <a:rPr lang="en-US" sz="6000" dirty="0"/>
              <a:t>Q&amp;A</a:t>
            </a:r>
          </a:p>
        </p:txBody>
      </p:sp>
    </p:spTree>
    <p:extLst>
      <p:ext uri="{BB962C8B-B14F-4D97-AF65-F5344CB8AC3E}">
        <p14:creationId xmlns:p14="http://schemas.microsoft.com/office/powerpoint/2010/main" val="50125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SCENARIO</a:t>
            </a:r>
          </a:p>
        </p:txBody>
      </p:sp>
      <p:sp>
        <p:nvSpPr>
          <p:cNvPr id="34" name="TextBox 33">
            <a:extLst>
              <a:ext uri="{FF2B5EF4-FFF2-40B4-BE49-F238E27FC236}">
                <a16:creationId xmlns:a16="http://schemas.microsoft.com/office/drawing/2014/main" id="{0ECC1A13-7239-F14F-AF34-AEF662A0D611}"/>
              </a:ext>
            </a:extLst>
          </p:cNvPr>
          <p:cNvSpPr txBox="1"/>
          <p:nvPr/>
        </p:nvSpPr>
        <p:spPr>
          <a:xfrm>
            <a:off x="1251678" y="1302209"/>
            <a:ext cx="4467158"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t>Encryption Through Hill Cipher</a:t>
            </a:r>
          </a:p>
        </p:txBody>
      </p:sp>
      <p:pic>
        <p:nvPicPr>
          <p:cNvPr id="4" name="Picture 3" descr="Diagram&#10;&#10;Description automatically generated">
            <a:extLst>
              <a:ext uri="{FF2B5EF4-FFF2-40B4-BE49-F238E27FC236}">
                <a16:creationId xmlns:a16="http://schemas.microsoft.com/office/drawing/2014/main" id="{89895688-A639-9848-B854-E318F94FCE0A}"/>
              </a:ext>
            </a:extLst>
          </p:cNvPr>
          <p:cNvPicPr>
            <a:picLocks noChangeAspect="1"/>
          </p:cNvPicPr>
          <p:nvPr/>
        </p:nvPicPr>
        <p:blipFill>
          <a:blip r:embed="rId3"/>
          <a:stretch>
            <a:fillRect/>
          </a:stretch>
        </p:blipFill>
        <p:spPr>
          <a:xfrm>
            <a:off x="970156" y="1870100"/>
            <a:ext cx="10853544" cy="2875828"/>
          </a:xfrm>
          <a:prstGeom prst="rect">
            <a:avLst/>
          </a:prstGeom>
        </p:spPr>
      </p:pic>
      <p:sp>
        <p:nvSpPr>
          <p:cNvPr id="35" name="TextBox 34">
            <a:extLst>
              <a:ext uri="{FF2B5EF4-FFF2-40B4-BE49-F238E27FC236}">
                <a16:creationId xmlns:a16="http://schemas.microsoft.com/office/drawing/2014/main" id="{78B524B1-70C2-624B-B032-E9D9EDDCB70F}"/>
              </a:ext>
            </a:extLst>
          </p:cNvPr>
          <p:cNvSpPr txBox="1"/>
          <p:nvPr/>
        </p:nvSpPr>
        <p:spPr>
          <a:xfrm>
            <a:off x="4443415" y="4944487"/>
            <a:ext cx="2550842" cy="369332"/>
          </a:xfrm>
          <a:prstGeom prst="rect">
            <a:avLst/>
          </a:prstGeom>
          <a:noFill/>
        </p:spPr>
        <p:txBody>
          <a:bodyPr wrap="square">
            <a:spAutoFit/>
          </a:bodyPr>
          <a:lstStyle/>
          <a:p>
            <a:r>
              <a:rPr lang="en-CA" b="0" i="0" dirty="0">
                <a:effectLst/>
                <a:latin typeface="Arial" panose="020B0604020202020204" pitchFamily="34" charset="0"/>
              </a:rPr>
              <a:t>Linear Transformation</a:t>
            </a:r>
            <a:endParaRPr lang="en-US" dirty="0"/>
          </a:p>
        </p:txBody>
      </p:sp>
    </p:spTree>
    <p:extLst>
      <p:ext uri="{BB962C8B-B14F-4D97-AF65-F5344CB8AC3E}">
        <p14:creationId xmlns:p14="http://schemas.microsoft.com/office/powerpoint/2010/main" val="2314743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SCENARIO</a:t>
            </a:r>
          </a:p>
        </p:txBody>
      </p:sp>
      <p:sp>
        <p:nvSpPr>
          <p:cNvPr id="34" name="TextBox 33">
            <a:extLst>
              <a:ext uri="{FF2B5EF4-FFF2-40B4-BE49-F238E27FC236}">
                <a16:creationId xmlns:a16="http://schemas.microsoft.com/office/drawing/2014/main" id="{0ECC1A13-7239-F14F-AF34-AEF662A0D611}"/>
              </a:ext>
            </a:extLst>
          </p:cNvPr>
          <p:cNvSpPr txBox="1"/>
          <p:nvPr/>
        </p:nvSpPr>
        <p:spPr>
          <a:xfrm>
            <a:off x="1251677" y="1302209"/>
            <a:ext cx="987143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t>Two datasets, each contains training data, testing data (.</a:t>
            </a:r>
            <a:r>
              <a:rPr lang="en-US" sz="1800" dirty="0" err="1"/>
              <a:t>npz</a:t>
            </a:r>
            <a:r>
              <a:rPr lang="en-US" sz="1800" dirty="0"/>
              <a:t>) and their label info (.txt)</a:t>
            </a:r>
          </a:p>
        </p:txBody>
      </p:sp>
      <p:graphicFrame>
        <p:nvGraphicFramePr>
          <p:cNvPr id="2" name="Table 2">
            <a:extLst>
              <a:ext uri="{FF2B5EF4-FFF2-40B4-BE49-F238E27FC236}">
                <a16:creationId xmlns:a16="http://schemas.microsoft.com/office/drawing/2014/main" id="{F930F890-A322-1A4D-BFE8-1B4A95A909F9}"/>
              </a:ext>
            </a:extLst>
          </p:cNvPr>
          <p:cNvGraphicFramePr>
            <a:graphicFrameLocks noGrp="1"/>
          </p:cNvGraphicFramePr>
          <p:nvPr>
            <p:extLst>
              <p:ext uri="{D42A27DB-BD31-4B8C-83A1-F6EECF244321}">
                <p14:modId xmlns:p14="http://schemas.microsoft.com/office/powerpoint/2010/main" val="2394359143"/>
              </p:ext>
            </p:extLst>
          </p:nvPr>
        </p:nvGraphicFramePr>
        <p:xfrm>
          <a:off x="2032000" y="2501900"/>
          <a:ext cx="9197277" cy="1916213"/>
        </p:xfrm>
        <a:graphic>
          <a:graphicData uri="http://schemas.openxmlformats.org/drawingml/2006/table">
            <a:tbl>
              <a:tblPr firstRow="1" bandRow="1">
                <a:tableStyleId>{5C22544A-7EE6-4342-B048-85BDC9FD1C3A}</a:tableStyleId>
              </a:tblPr>
              <a:tblGrid>
                <a:gridCol w="2763024">
                  <a:extLst>
                    <a:ext uri="{9D8B030D-6E8A-4147-A177-3AD203B41FA5}">
                      <a16:colId xmlns:a16="http://schemas.microsoft.com/office/drawing/2014/main" val="2338245802"/>
                    </a:ext>
                  </a:extLst>
                </a:gridCol>
                <a:gridCol w="3033132">
                  <a:extLst>
                    <a:ext uri="{9D8B030D-6E8A-4147-A177-3AD203B41FA5}">
                      <a16:colId xmlns:a16="http://schemas.microsoft.com/office/drawing/2014/main" val="356525039"/>
                    </a:ext>
                  </a:extLst>
                </a:gridCol>
                <a:gridCol w="3401121">
                  <a:extLst>
                    <a:ext uri="{9D8B030D-6E8A-4147-A177-3AD203B41FA5}">
                      <a16:colId xmlns:a16="http://schemas.microsoft.com/office/drawing/2014/main" val="1124987255"/>
                    </a:ext>
                  </a:extLst>
                </a:gridCol>
              </a:tblGrid>
              <a:tr h="453173">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Dataset 1 (10000 images)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Dataset 2</a:t>
                      </a:r>
                    </a:p>
                  </a:txBody>
                  <a:tcPr/>
                </a:tc>
                <a:extLst>
                  <a:ext uri="{0D108BD9-81ED-4DB2-BD59-A6C34878D82A}">
                    <a16:rowId xmlns:a16="http://schemas.microsoft.com/office/drawing/2014/main" val="4050309205"/>
                  </a:ext>
                </a:extLst>
              </a:tr>
              <a:tr h="343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Categories</a:t>
                      </a:r>
                    </a:p>
                  </a:txBody>
                  <a:tcPr/>
                </a:tc>
                <a:tc>
                  <a:txBody>
                    <a:bodyPr/>
                    <a:lstStyle/>
                    <a:p>
                      <a:r>
                        <a:rPr lang="en-US" dirty="0"/>
                        <a:t>10</a:t>
                      </a:r>
                    </a:p>
                  </a:txBody>
                  <a:tcPr/>
                </a:tc>
                <a:tc>
                  <a:txBody>
                    <a:bodyPr/>
                    <a:lstStyle/>
                    <a:p>
                      <a:r>
                        <a:rPr lang="en-US" dirty="0"/>
                        <a:t>50</a:t>
                      </a:r>
                    </a:p>
                  </a:txBody>
                  <a:tcPr/>
                </a:tc>
                <a:extLst>
                  <a:ext uri="{0D108BD9-81ED-4DB2-BD59-A6C34878D82A}">
                    <a16:rowId xmlns:a16="http://schemas.microsoft.com/office/drawing/2014/main" val="3007889154"/>
                  </a:ext>
                </a:extLst>
              </a:tr>
              <a:tr h="343997">
                <a:tc>
                  <a:txBody>
                    <a:bodyPr/>
                    <a:lstStyle/>
                    <a:p>
                      <a:r>
                        <a:rPr lang="en-US" dirty="0"/>
                        <a:t>Image Resolution</a:t>
                      </a:r>
                    </a:p>
                  </a:txBody>
                  <a:tcPr/>
                </a:tc>
                <a:tc>
                  <a:txBody>
                    <a:bodyPr/>
                    <a:lstStyle/>
                    <a:p>
                      <a:r>
                        <a:rPr lang="en-US" dirty="0"/>
                        <a:t>(32, 32)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(224, 224)</a:t>
                      </a:r>
                    </a:p>
                  </a:txBody>
                  <a:tcPr/>
                </a:tc>
                <a:extLst>
                  <a:ext uri="{0D108BD9-81ED-4DB2-BD59-A6C34878D82A}">
                    <a16:rowId xmlns:a16="http://schemas.microsoft.com/office/drawing/2014/main" val="1438848687"/>
                  </a:ext>
                </a:extLst>
              </a:tr>
              <a:tr h="343997">
                <a:tc>
                  <a:txBody>
                    <a:bodyPr/>
                    <a:lstStyle/>
                    <a:p>
                      <a:r>
                        <a:rPr lang="en-CA" sz="1800" kern="1200" dirty="0">
                          <a:solidFill>
                            <a:schemeClr val="dk1"/>
                          </a:solidFill>
                          <a:effectLst/>
                          <a:latin typeface="+mn-lt"/>
                          <a:ea typeface="+mn-ea"/>
                          <a:cs typeface="+mn-cs"/>
                        </a:rPr>
                        <a:t>Block Size</a:t>
                      </a:r>
                    </a:p>
                  </a:txBody>
                  <a:tcPr/>
                </a:tc>
                <a:tc>
                  <a:txBody>
                    <a:bodyPr/>
                    <a:lstStyle/>
                    <a:p>
                      <a:r>
                        <a:rPr lang="en-US" dirty="0"/>
                        <a:t>4</a:t>
                      </a:r>
                    </a:p>
                  </a:txBody>
                  <a:tcPr/>
                </a:tc>
                <a:tc>
                  <a:txBody>
                    <a:bodyPr/>
                    <a:lstStyle/>
                    <a:p>
                      <a:r>
                        <a:rPr lang="en-US" dirty="0"/>
                        <a:t>8</a:t>
                      </a:r>
                    </a:p>
                  </a:txBody>
                  <a:tcPr/>
                </a:tc>
                <a:extLst>
                  <a:ext uri="{0D108BD9-81ED-4DB2-BD59-A6C34878D82A}">
                    <a16:rowId xmlns:a16="http://schemas.microsoft.com/office/drawing/2014/main" val="2631724426"/>
                  </a:ext>
                </a:extLst>
              </a:tr>
              <a:tr h="343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Size of Transformation Key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(16, 16)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(64, 64)</a:t>
                      </a:r>
                    </a:p>
                  </a:txBody>
                  <a:tcPr/>
                </a:tc>
                <a:extLst>
                  <a:ext uri="{0D108BD9-81ED-4DB2-BD59-A6C34878D82A}">
                    <a16:rowId xmlns:a16="http://schemas.microsoft.com/office/drawing/2014/main" val="1932093293"/>
                  </a:ext>
                </a:extLst>
              </a:tr>
            </a:tbl>
          </a:graphicData>
        </a:graphic>
      </p:graphicFrame>
    </p:spTree>
    <p:extLst>
      <p:ext uri="{BB962C8B-B14F-4D97-AF65-F5344CB8AC3E}">
        <p14:creationId xmlns:p14="http://schemas.microsoft.com/office/powerpoint/2010/main" val="346585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BASIC IDEAS</a:t>
            </a:r>
          </a:p>
        </p:txBody>
      </p:sp>
      <p:sp>
        <p:nvSpPr>
          <p:cNvPr id="34" name="TextBox 33">
            <a:extLst>
              <a:ext uri="{FF2B5EF4-FFF2-40B4-BE49-F238E27FC236}">
                <a16:creationId xmlns:a16="http://schemas.microsoft.com/office/drawing/2014/main" id="{0ECC1A13-7239-F14F-AF34-AEF662A0D611}"/>
              </a:ext>
            </a:extLst>
          </p:cNvPr>
          <p:cNvSpPr txBox="1"/>
          <p:nvPr/>
        </p:nvSpPr>
        <p:spPr>
          <a:xfrm>
            <a:off x="1251678" y="1747617"/>
            <a:ext cx="10052421" cy="203132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Step 1:  As it is a </a:t>
            </a:r>
            <a:r>
              <a:rPr lang="en-CA" dirty="0"/>
              <a:t>block-based encryption, some learnable features were preserved after the </a:t>
            </a:r>
            <a:r>
              <a:rPr lang="en-US" dirty="0"/>
              <a:t>encryption</a:t>
            </a:r>
            <a:r>
              <a:rPr lang="en-CA" dirty="0"/>
              <a:t>. </a:t>
            </a:r>
            <a:r>
              <a:rPr lang="en-US" dirty="0"/>
              <a:t>We will try to train a few existing well-known CNN based image-classification models (e.g., </a:t>
            </a:r>
            <a:r>
              <a:rPr lang="en-US" dirty="0" err="1"/>
              <a:t>ResNet</a:t>
            </a:r>
            <a:r>
              <a:rPr lang="en-US" dirty="0"/>
              <a:t>) on the encrypted domain. The model with the best performance will be selected as the baseline for Step 2.</a:t>
            </a:r>
          </a:p>
          <a:p>
            <a:endParaRPr lang="en-US" dirty="0"/>
          </a:p>
          <a:p>
            <a:r>
              <a:rPr lang="en-US" dirty="0"/>
              <a:t>Step 2:  We will add an adaptation network to recover more features from the encrypted images and then feed the adapted images to the baseline to build an </a:t>
            </a:r>
            <a:r>
              <a:rPr lang="en-CA" dirty="0"/>
              <a:t>Encryption-Robust CNN model (ER-CNN) </a:t>
            </a:r>
            <a:endParaRPr lang="en-US" dirty="0"/>
          </a:p>
          <a:p>
            <a:endParaRPr lang="en-CA" dirty="0"/>
          </a:p>
        </p:txBody>
      </p:sp>
      <p:pic>
        <p:nvPicPr>
          <p:cNvPr id="2" name="Picture 1">
            <a:extLst>
              <a:ext uri="{FF2B5EF4-FFF2-40B4-BE49-F238E27FC236}">
                <a16:creationId xmlns:a16="http://schemas.microsoft.com/office/drawing/2014/main" id="{A0CCF4C9-3268-F542-8407-834724245209}"/>
              </a:ext>
            </a:extLst>
          </p:cNvPr>
          <p:cNvPicPr>
            <a:picLocks noChangeAspect="1"/>
          </p:cNvPicPr>
          <p:nvPr/>
        </p:nvPicPr>
        <p:blipFill>
          <a:blip r:embed="rId3"/>
          <a:stretch>
            <a:fillRect/>
          </a:stretch>
        </p:blipFill>
        <p:spPr>
          <a:xfrm>
            <a:off x="2800123" y="3601203"/>
            <a:ext cx="6774543" cy="2714989"/>
          </a:xfrm>
          <a:prstGeom prst="rect">
            <a:avLst/>
          </a:prstGeom>
        </p:spPr>
      </p:pic>
    </p:spTree>
    <p:extLst>
      <p:ext uri="{BB962C8B-B14F-4D97-AF65-F5344CB8AC3E}">
        <p14:creationId xmlns:p14="http://schemas.microsoft.com/office/powerpoint/2010/main" val="107935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BASIC IDEAS</a:t>
            </a:r>
          </a:p>
        </p:txBody>
      </p:sp>
      <p:sp>
        <p:nvSpPr>
          <p:cNvPr id="4" name="TextBox 3">
            <a:extLst>
              <a:ext uri="{FF2B5EF4-FFF2-40B4-BE49-F238E27FC236}">
                <a16:creationId xmlns:a16="http://schemas.microsoft.com/office/drawing/2014/main" id="{DD6DA09E-29DA-2844-BD71-3C1F7BB6F8B8}"/>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Use Convolution to Perform Hill Encryption and Decryption</a:t>
            </a:r>
            <a:endParaRPr lang="en-CA" dirty="0">
              <a:effectLst/>
              <a:latin typeface="Helvetica" pitchFamily="2" charset="0"/>
            </a:endParaRPr>
          </a:p>
        </p:txBody>
      </p:sp>
      <p:pic>
        <p:nvPicPr>
          <p:cNvPr id="7" name="Content Placeholder 4">
            <a:extLst>
              <a:ext uri="{FF2B5EF4-FFF2-40B4-BE49-F238E27FC236}">
                <a16:creationId xmlns:a16="http://schemas.microsoft.com/office/drawing/2014/main" id="{FF753F91-F9F0-DB2D-2C69-AF4A3070C106}"/>
              </a:ext>
            </a:extLst>
          </p:cNvPr>
          <p:cNvPicPr>
            <a:picLocks noGrp="1" noChangeAspect="1"/>
          </p:cNvPicPr>
          <p:nvPr>
            <p:ph idx="1"/>
          </p:nvPr>
        </p:nvPicPr>
        <p:blipFill>
          <a:blip r:embed="rId3"/>
          <a:stretch>
            <a:fillRect/>
          </a:stretch>
        </p:blipFill>
        <p:spPr>
          <a:xfrm>
            <a:off x="1075713" y="1890364"/>
            <a:ext cx="10515600" cy="2891454"/>
          </a:xfrm>
        </p:spPr>
      </p:pic>
      <p:sp>
        <p:nvSpPr>
          <p:cNvPr id="8" name="Rectangle: Rounded Corners 7">
            <a:extLst>
              <a:ext uri="{FF2B5EF4-FFF2-40B4-BE49-F238E27FC236}">
                <a16:creationId xmlns:a16="http://schemas.microsoft.com/office/drawing/2014/main" id="{656E1D7F-0EF0-6EE5-EF3A-B95646692574}"/>
              </a:ext>
            </a:extLst>
          </p:cNvPr>
          <p:cNvSpPr>
            <a:spLocks/>
          </p:cNvSpPr>
          <p:nvPr/>
        </p:nvSpPr>
        <p:spPr>
          <a:xfrm>
            <a:off x="2569304" y="2971009"/>
            <a:ext cx="595281" cy="6489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9982E75-5A82-5B6A-EAE0-7439E3C74103}"/>
              </a:ext>
            </a:extLst>
          </p:cNvPr>
          <p:cNvSpPr>
            <a:spLocks/>
          </p:cNvSpPr>
          <p:nvPr/>
        </p:nvSpPr>
        <p:spPr>
          <a:xfrm>
            <a:off x="6437606" y="2829860"/>
            <a:ext cx="331393" cy="9696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142B0E08-21CE-1F5F-E28C-979D3FF9F46A}"/>
              </a:ext>
            </a:extLst>
          </p:cNvPr>
          <p:cNvSpPr>
            <a:spLocks/>
          </p:cNvSpPr>
          <p:nvPr/>
        </p:nvSpPr>
        <p:spPr>
          <a:xfrm>
            <a:off x="4471747" y="2050472"/>
            <a:ext cx="1282616" cy="858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8">
            <a:extLst>
              <a:ext uri="{FF2B5EF4-FFF2-40B4-BE49-F238E27FC236}">
                <a16:creationId xmlns:a16="http://schemas.microsoft.com/office/drawing/2014/main" id="{BA2E8E7A-66EA-F311-AB8E-771B645B456B}"/>
              </a:ext>
            </a:extLst>
          </p:cNvPr>
          <p:cNvGraphicFramePr>
            <a:graphicFrameLocks noGrp="1"/>
          </p:cNvGraphicFramePr>
          <p:nvPr/>
        </p:nvGraphicFramePr>
        <p:xfrm>
          <a:off x="3969534" y="4520172"/>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17" name="Table 16">
            <a:extLst>
              <a:ext uri="{FF2B5EF4-FFF2-40B4-BE49-F238E27FC236}">
                <a16:creationId xmlns:a16="http://schemas.microsoft.com/office/drawing/2014/main" id="{6BBA6F10-B313-740C-16DE-C8DB13C0B6D6}"/>
              </a:ext>
            </a:extLst>
          </p:cNvPr>
          <p:cNvGraphicFramePr>
            <a:graphicFrameLocks noGrp="1"/>
          </p:cNvGraphicFramePr>
          <p:nvPr/>
        </p:nvGraphicFramePr>
        <p:xfrm>
          <a:off x="6103164" y="4546551"/>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0.84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70176450"/>
                  </a:ext>
                </a:extLst>
              </a:tr>
            </a:tbl>
          </a:graphicData>
        </a:graphic>
      </p:graphicFrame>
      <p:sp>
        <p:nvSpPr>
          <p:cNvPr id="18" name="TextBox 17">
            <a:extLst>
              <a:ext uri="{FF2B5EF4-FFF2-40B4-BE49-F238E27FC236}">
                <a16:creationId xmlns:a16="http://schemas.microsoft.com/office/drawing/2014/main" id="{9A558F97-DB70-3F93-F20E-FF984CD7D330}"/>
              </a:ext>
            </a:extLst>
          </p:cNvPr>
          <p:cNvSpPr txBox="1">
            <a:spLocks/>
          </p:cNvSpPr>
          <p:nvPr/>
        </p:nvSpPr>
        <p:spPr>
          <a:xfrm>
            <a:off x="5516427" y="5494390"/>
            <a:ext cx="257750" cy="375319"/>
          </a:xfrm>
          <a:prstGeom prst="rect">
            <a:avLst/>
          </a:prstGeom>
          <a:noFill/>
        </p:spPr>
        <p:txBody>
          <a:bodyPr wrap="square" rtlCol="0">
            <a:spAutoFit/>
          </a:bodyPr>
          <a:lstStyle/>
          <a:p>
            <a:r>
              <a:rPr lang="en-US" dirty="0"/>
              <a:t>*</a:t>
            </a:r>
          </a:p>
        </p:txBody>
      </p:sp>
      <p:graphicFrame>
        <p:nvGraphicFramePr>
          <p:cNvPr id="21" name="Table 20">
            <a:extLst>
              <a:ext uri="{FF2B5EF4-FFF2-40B4-BE49-F238E27FC236}">
                <a16:creationId xmlns:a16="http://schemas.microsoft.com/office/drawing/2014/main" id="{522F77A8-1408-12EE-8F69-5AFC7E130AF6}"/>
              </a:ext>
            </a:extLst>
          </p:cNvPr>
          <p:cNvGraphicFramePr>
            <a:graphicFrameLocks noGrp="1"/>
          </p:cNvGraphicFramePr>
          <p:nvPr/>
        </p:nvGraphicFramePr>
        <p:xfrm>
          <a:off x="6347174" y="4932209"/>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2" name="Table 21">
            <a:extLst>
              <a:ext uri="{FF2B5EF4-FFF2-40B4-BE49-F238E27FC236}">
                <a16:creationId xmlns:a16="http://schemas.microsoft.com/office/drawing/2014/main" id="{C40CB744-FAA8-E160-7A76-BE9BF621FA42}"/>
              </a:ext>
            </a:extLst>
          </p:cNvPr>
          <p:cNvGraphicFramePr>
            <a:graphicFrameLocks noGrp="1"/>
          </p:cNvGraphicFramePr>
          <p:nvPr/>
        </p:nvGraphicFramePr>
        <p:xfrm>
          <a:off x="6541969" y="5300424"/>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3" name="Table 22">
            <a:extLst>
              <a:ext uri="{FF2B5EF4-FFF2-40B4-BE49-F238E27FC236}">
                <a16:creationId xmlns:a16="http://schemas.microsoft.com/office/drawing/2014/main" id="{6E39D9D7-F12D-6319-C83F-76C9B7582E18}"/>
              </a:ext>
            </a:extLst>
          </p:cNvPr>
          <p:cNvGraphicFramePr>
            <a:graphicFrameLocks noGrp="1"/>
          </p:cNvGraphicFramePr>
          <p:nvPr/>
        </p:nvGraphicFramePr>
        <p:xfrm>
          <a:off x="6736763" y="567574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 name="Table 8">
            <a:extLst>
              <a:ext uri="{FF2B5EF4-FFF2-40B4-BE49-F238E27FC236}">
                <a16:creationId xmlns:a16="http://schemas.microsoft.com/office/drawing/2014/main" id="{EF517A74-CF3E-39B3-B656-7D464018DED9}"/>
              </a:ext>
            </a:extLst>
          </p:cNvPr>
          <p:cNvGraphicFramePr>
            <a:graphicFrameLocks noGrp="1"/>
          </p:cNvGraphicFramePr>
          <p:nvPr/>
        </p:nvGraphicFramePr>
        <p:xfrm>
          <a:off x="2856830" y="4520172"/>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465383268"/>
                  </a:ext>
                </a:extLst>
              </a:tr>
              <a:tr h="530843">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70176450"/>
                  </a:ext>
                </a:extLst>
              </a:tr>
            </a:tbl>
          </a:graphicData>
        </a:graphic>
      </p:graphicFrame>
      <p:graphicFrame>
        <p:nvGraphicFramePr>
          <p:cNvPr id="3" name="Table 8">
            <a:extLst>
              <a:ext uri="{FF2B5EF4-FFF2-40B4-BE49-F238E27FC236}">
                <a16:creationId xmlns:a16="http://schemas.microsoft.com/office/drawing/2014/main" id="{8D707FE1-5354-2FB4-0A48-4C1A3E56462C}"/>
              </a:ext>
            </a:extLst>
          </p:cNvPr>
          <p:cNvGraphicFramePr>
            <a:graphicFrameLocks noGrp="1"/>
          </p:cNvGraphicFramePr>
          <p:nvPr/>
        </p:nvGraphicFramePr>
        <p:xfrm>
          <a:off x="2855283" y="5627158"/>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6" name="Table 8">
            <a:extLst>
              <a:ext uri="{FF2B5EF4-FFF2-40B4-BE49-F238E27FC236}">
                <a16:creationId xmlns:a16="http://schemas.microsoft.com/office/drawing/2014/main" id="{599032FA-0B89-3AE5-FF34-FD42A91AD374}"/>
              </a:ext>
            </a:extLst>
          </p:cNvPr>
          <p:cNvGraphicFramePr>
            <a:graphicFrameLocks noGrp="1"/>
          </p:cNvGraphicFramePr>
          <p:nvPr/>
        </p:nvGraphicFramePr>
        <p:xfrm>
          <a:off x="3974038" y="562329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5" name="Table 24">
            <a:extLst>
              <a:ext uri="{FF2B5EF4-FFF2-40B4-BE49-F238E27FC236}">
                <a16:creationId xmlns:a16="http://schemas.microsoft.com/office/drawing/2014/main" id="{E6A93E60-9C1F-E014-3C73-D7875B988C3F}"/>
              </a:ext>
            </a:extLst>
          </p:cNvPr>
          <p:cNvGraphicFramePr>
            <a:graphicFrameLocks noGrp="1"/>
          </p:cNvGraphicFramePr>
          <p:nvPr/>
        </p:nvGraphicFramePr>
        <p:xfrm>
          <a:off x="8802513" y="4494105"/>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3.93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6" name="Table 25">
            <a:extLst>
              <a:ext uri="{FF2B5EF4-FFF2-40B4-BE49-F238E27FC236}">
                <a16:creationId xmlns:a16="http://schemas.microsoft.com/office/drawing/2014/main" id="{122D38BC-B2F2-BDBB-0DD1-8CBACB441BD7}"/>
              </a:ext>
            </a:extLst>
          </p:cNvPr>
          <p:cNvGraphicFramePr>
            <a:graphicFrameLocks noGrp="1"/>
          </p:cNvGraphicFramePr>
          <p:nvPr/>
        </p:nvGraphicFramePr>
        <p:xfrm>
          <a:off x="9046523" y="487976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2.96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7" name="Table 26">
            <a:extLst>
              <a:ext uri="{FF2B5EF4-FFF2-40B4-BE49-F238E27FC236}">
                <a16:creationId xmlns:a16="http://schemas.microsoft.com/office/drawing/2014/main" id="{D7BC9FE2-3F79-1B45-04A0-E80F4B893494}"/>
              </a:ext>
            </a:extLst>
          </p:cNvPr>
          <p:cNvGraphicFramePr>
            <a:graphicFrameLocks noGrp="1"/>
          </p:cNvGraphicFramePr>
          <p:nvPr/>
        </p:nvGraphicFramePr>
        <p:xfrm>
          <a:off x="9241318" y="5247978"/>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8" name="Table 27">
            <a:extLst>
              <a:ext uri="{FF2B5EF4-FFF2-40B4-BE49-F238E27FC236}">
                <a16:creationId xmlns:a16="http://schemas.microsoft.com/office/drawing/2014/main" id="{B62329A5-D62E-74CD-8980-DACD819EA77E}"/>
              </a:ext>
            </a:extLst>
          </p:cNvPr>
          <p:cNvGraphicFramePr>
            <a:graphicFrameLocks noGrp="1"/>
          </p:cNvGraphicFramePr>
          <p:nvPr/>
        </p:nvGraphicFramePr>
        <p:xfrm>
          <a:off x="9436112" y="562329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2.81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1.34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sp>
        <p:nvSpPr>
          <p:cNvPr id="24" name="Right Arrow 23">
            <a:extLst>
              <a:ext uri="{FF2B5EF4-FFF2-40B4-BE49-F238E27FC236}">
                <a16:creationId xmlns:a16="http://schemas.microsoft.com/office/drawing/2014/main" id="{6EE0F914-899F-7244-BB4E-F25018483CC7}"/>
              </a:ext>
            </a:extLst>
          </p:cNvPr>
          <p:cNvSpPr/>
          <p:nvPr/>
        </p:nvSpPr>
        <p:spPr>
          <a:xfrm>
            <a:off x="8110521" y="5519864"/>
            <a:ext cx="373566" cy="1767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0731EC1-4A58-B24D-B188-A8D9F1D8C228}"/>
              </a:ext>
            </a:extLst>
          </p:cNvPr>
          <p:cNvSpPr txBox="1"/>
          <p:nvPr/>
        </p:nvSpPr>
        <p:spPr>
          <a:xfrm>
            <a:off x="820715" y="5077394"/>
            <a:ext cx="2094603" cy="923330"/>
          </a:xfrm>
          <a:prstGeom prst="rect">
            <a:avLst/>
          </a:prstGeom>
          <a:noFill/>
        </p:spPr>
        <p:txBody>
          <a:bodyPr wrap="square">
            <a:spAutoFit/>
          </a:bodyPr>
          <a:lstStyle/>
          <a:p>
            <a:r>
              <a:rPr lang="en-CA" dirty="0"/>
              <a:t>Encryption is essentially a convolution process</a:t>
            </a:r>
            <a:endParaRPr lang="en-US" dirty="0"/>
          </a:p>
        </p:txBody>
      </p:sp>
      <p:cxnSp>
        <p:nvCxnSpPr>
          <p:cNvPr id="30" name="Straight Arrow Connector 29">
            <a:extLst>
              <a:ext uri="{FF2B5EF4-FFF2-40B4-BE49-F238E27FC236}">
                <a16:creationId xmlns:a16="http://schemas.microsoft.com/office/drawing/2014/main" id="{10C258EF-93AA-5D4F-B628-AB9A4DB51E9D}"/>
              </a:ext>
            </a:extLst>
          </p:cNvPr>
          <p:cNvCxnSpPr>
            <a:cxnSpLocks/>
          </p:cNvCxnSpPr>
          <p:nvPr/>
        </p:nvCxnSpPr>
        <p:spPr>
          <a:xfrm>
            <a:off x="6736763" y="3084844"/>
            <a:ext cx="1989507" cy="15043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2325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BASIC IDEAS</a:t>
            </a:r>
          </a:p>
        </p:txBody>
      </p:sp>
      <p:sp>
        <p:nvSpPr>
          <p:cNvPr id="4" name="TextBox 3">
            <a:extLst>
              <a:ext uri="{FF2B5EF4-FFF2-40B4-BE49-F238E27FC236}">
                <a16:creationId xmlns:a16="http://schemas.microsoft.com/office/drawing/2014/main" id="{DD6DA09E-29DA-2844-BD71-3C1F7BB6F8B8}"/>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Use Convolution to Perform Hill Encryption and Decryption</a:t>
            </a:r>
            <a:endParaRPr lang="en-CA" dirty="0">
              <a:effectLst/>
              <a:latin typeface="Helvetica" pitchFamily="2" charset="0"/>
            </a:endParaRPr>
          </a:p>
        </p:txBody>
      </p:sp>
      <p:pic>
        <p:nvPicPr>
          <p:cNvPr id="7" name="Content Placeholder 4">
            <a:extLst>
              <a:ext uri="{FF2B5EF4-FFF2-40B4-BE49-F238E27FC236}">
                <a16:creationId xmlns:a16="http://schemas.microsoft.com/office/drawing/2014/main" id="{FF753F91-F9F0-DB2D-2C69-AF4A3070C106}"/>
              </a:ext>
            </a:extLst>
          </p:cNvPr>
          <p:cNvPicPr>
            <a:picLocks noGrp="1" noChangeAspect="1"/>
          </p:cNvPicPr>
          <p:nvPr>
            <p:ph idx="1"/>
          </p:nvPr>
        </p:nvPicPr>
        <p:blipFill>
          <a:blip r:embed="rId3"/>
          <a:stretch>
            <a:fillRect/>
          </a:stretch>
        </p:blipFill>
        <p:spPr>
          <a:xfrm>
            <a:off x="1075713" y="1890364"/>
            <a:ext cx="10515600" cy="2891454"/>
          </a:xfrm>
        </p:spPr>
      </p:pic>
      <p:sp>
        <p:nvSpPr>
          <p:cNvPr id="8" name="Rectangle: Rounded Corners 7">
            <a:extLst>
              <a:ext uri="{FF2B5EF4-FFF2-40B4-BE49-F238E27FC236}">
                <a16:creationId xmlns:a16="http://schemas.microsoft.com/office/drawing/2014/main" id="{656E1D7F-0EF0-6EE5-EF3A-B95646692574}"/>
              </a:ext>
            </a:extLst>
          </p:cNvPr>
          <p:cNvSpPr>
            <a:spLocks/>
          </p:cNvSpPr>
          <p:nvPr/>
        </p:nvSpPr>
        <p:spPr>
          <a:xfrm>
            <a:off x="2569304" y="2971009"/>
            <a:ext cx="595281" cy="6489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9982E75-5A82-5B6A-EAE0-7439E3C74103}"/>
              </a:ext>
            </a:extLst>
          </p:cNvPr>
          <p:cNvSpPr>
            <a:spLocks/>
          </p:cNvSpPr>
          <p:nvPr/>
        </p:nvSpPr>
        <p:spPr>
          <a:xfrm>
            <a:off x="6437606" y="2829860"/>
            <a:ext cx="331393" cy="9696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142B0E08-21CE-1F5F-E28C-979D3FF9F46A}"/>
              </a:ext>
            </a:extLst>
          </p:cNvPr>
          <p:cNvSpPr>
            <a:spLocks/>
          </p:cNvSpPr>
          <p:nvPr/>
        </p:nvSpPr>
        <p:spPr>
          <a:xfrm>
            <a:off x="4471747" y="2050472"/>
            <a:ext cx="1282616" cy="858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8">
            <a:extLst>
              <a:ext uri="{FF2B5EF4-FFF2-40B4-BE49-F238E27FC236}">
                <a16:creationId xmlns:a16="http://schemas.microsoft.com/office/drawing/2014/main" id="{BA2E8E7A-66EA-F311-AB8E-771B645B456B}"/>
              </a:ext>
            </a:extLst>
          </p:cNvPr>
          <p:cNvGraphicFramePr>
            <a:graphicFrameLocks noGrp="1"/>
          </p:cNvGraphicFramePr>
          <p:nvPr/>
        </p:nvGraphicFramePr>
        <p:xfrm>
          <a:off x="3969534" y="4520172"/>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17" name="Table 16">
            <a:extLst>
              <a:ext uri="{FF2B5EF4-FFF2-40B4-BE49-F238E27FC236}">
                <a16:creationId xmlns:a16="http://schemas.microsoft.com/office/drawing/2014/main" id="{6BBA6F10-B313-740C-16DE-C8DB13C0B6D6}"/>
              </a:ext>
            </a:extLst>
          </p:cNvPr>
          <p:cNvGraphicFramePr>
            <a:graphicFrameLocks noGrp="1"/>
          </p:cNvGraphicFramePr>
          <p:nvPr/>
        </p:nvGraphicFramePr>
        <p:xfrm>
          <a:off x="6103164" y="4546551"/>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0.84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70176450"/>
                  </a:ext>
                </a:extLst>
              </a:tr>
            </a:tbl>
          </a:graphicData>
        </a:graphic>
      </p:graphicFrame>
      <p:sp>
        <p:nvSpPr>
          <p:cNvPr id="18" name="TextBox 17">
            <a:extLst>
              <a:ext uri="{FF2B5EF4-FFF2-40B4-BE49-F238E27FC236}">
                <a16:creationId xmlns:a16="http://schemas.microsoft.com/office/drawing/2014/main" id="{9A558F97-DB70-3F93-F20E-FF984CD7D330}"/>
              </a:ext>
            </a:extLst>
          </p:cNvPr>
          <p:cNvSpPr txBox="1">
            <a:spLocks/>
          </p:cNvSpPr>
          <p:nvPr/>
        </p:nvSpPr>
        <p:spPr>
          <a:xfrm>
            <a:off x="5516427" y="5494390"/>
            <a:ext cx="257750" cy="375319"/>
          </a:xfrm>
          <a:prstGeom prst="rect">
            <a:avLst/>
          </a:prstGeom>
          <a:noFill/>
        </p:spPr>
        <p:txBody>
          <a:bodyPr wrap="square" rtlCol="0">
            <a:spAutoFit/>
          </a:bodyPr>
          <a:lstStyle/>
          <a:p>
            <a:r>
              <a:rPr lang="en-US" dirty="0"/>
              <a:t>*</a:t>
            </a:r>
          </a:p>
        </p:txBody>
      </p:sp>
      <p:graphicFrame>
        <p:nvGraphicFramePr>
          <p:cNvPr id="21" name="Table 20">
            <a:extLst>
              <a:ext uri="{FF2B5EF4-FFF2-40B4-BE49-F238E27FC236}">
                <a16:creationId xmlns:a16="http://schemas.microsoft.com/office/drawing/2014/main" id="{522F77A8-1408-12EE-8F69-5AFC7E130AF6}"/>
              </a:ext>
            </a:extLst>
          </p:cNvPr>
          <p:cNvGraphicFramePr>
            <a:graphicFrameLocks noGrp="1"/>
          </p:cNvGraphicFramePr>
          <p:nvPr>
            <p:extLst>
              <p:ext uri="{D42A27DB-BD31-4B8C-83A1-F6EECF244321}">
                <p14:modId xmlns:p14="http://schemas.microsoft.com/office/powerpoint/2010/main" val="429026496"/>
              </p:ext>
            </p:extLst>
          </p:nvPr>
        </p:nvGraphicFramePr>
        <p:xfrm>
          <a:off x="6347174" y="4932209"/>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200" dirty="0"/>
                        <a:t>0.14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70176450"/>
                  </a:ext>
                </a:extLst>
              </a:tr>
            </a:tbl>
          </a:graphicData>
        </a:graphic>
      </p:graphicFrame>
      <p:graphicFrame>
        <p:nvGraphicFramePr>
          <p:cNvPr id="22" name="Table 21">
            <a:extLst>
              <a:ext uri="{FF2B5EF4-FFF2-40B4-BE49-F238E27FC236}">
                <a16:creationId xmlns:a16="http://schemas.microsoft.com/office/drawing/2014/main" id="{C40CB744-FAA8-E160-7A76-BE9BF621FA42}"/>
              </a:ext>
            </a:extLst>
          </p:cNvPr>
          <p:cNvGraphicFramePr>
            <a:graphicFrameLocks noGrp="1"/>
          </p:cNvGraphicFramePr>
          <p:nvPr>
            <p:extLst>
              <p:ext uri="{D42A27DB-BD31-4B8C-83A1-F6EECF244321}">
                <p14:modId xmlns:p14="http://schemas.microsoft.com/office/powerpoint/2010/main" val="4133655414"/>
              </p:ext>
            </p:extLst>
          </p:nvPr>
        </p:nvGraphicFramePr>
        <p:xfrm>
          <a:off x="6541969" y="5300424"/>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t>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70176450"/>
                  </a:ext>
                </a:extLst>
              </a:tr>
            </a:tbl>
          </a:graphicData>
        </a:graphic>
      </p:graphicFrame>
      <p:graphicFrame>
        <p:nvGraphicFramePr>
          <p:cNvPr id="23" name="Table 22">
            <a:extLst>
              <a:ext uri="{FF2B5EF4-FFF2-40B4-BE49-F238E27FC236}">
                <a16:creationId xmlns:a16="http://schemas.microsoft.com/office/drawing/2014/main" id="{6E39D9D7-F12D-6319-C83F-76C9B7582E18}"/>
              </a:ext>
            </a:extLst>
          </p:cNvPr>
          <p:cNvGraphicFramePr>
            <a:graphicFrameLocks noGrp="1"/>
          </p:cNvGraphicFramePr>
          <p:nvPr>
            <p:extLst>
              <p:ext uri="{D42A27DB-BD31-4B8C-83A1-F6EECF244321}">
                <p14:modId xmlns:p14="http://schemas.microsoft.com/office/powerpoint/2010/main" val="3760385686"/>
              </p:ext>
            </p:extLst>
          </p:nvPr>
        </p:nvGraphicFramePr>
        <p:xfrm>
          <a:off x="6736763" y="567574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1200" dirty="0"/>
                        <a:t>0.51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465383268"/>
                  </a:ext>
                </a:extLst>
              </a:tr>
              <a:tr h="530843">
                <a:tc>
                  <a:txBody>
                    <a:bodyPr/>
                    <a:lstStyle/>
                    <a:p>
                      <a:pPr algn="ctr"/>
                      <a:r>
                        <a:rPr lang="en-US" sz="1200" dirty="0"/>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1200" dirty="0"/>
                        <a:t>0.63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70176450"/>
                  </a:ext>
                </a:extLst>
              </a:tr>
            </a:tbl>
          </a:graphicData>
        </a:graphic>
      </p:graphicFrame>
      <p:graphicFrame>
        <p:nvGraphicFramePr>
          <p:cNvPr id="2" name="Table 8">
            <a:extLst>
              <a:ext uri="{FF2B5EF4-FFF2-40B4-BE49-F238E27FC236}">
                <a16:creationId xmlns:a16="http://schemas.microsoft.com/office/drawing/2014/main" id="{EF517A74-CF3E-39B3-B656-7D464018DED9}"/>
              </a:ext>
            </a:extLst>
          </p:cNvPr>
          <p:cNvGraphicFramePr>
            <a:graphicFrameLocks noGrp="1"/>
          </p:cNvGraphicFramePr>
          <p:nvPr>
            <p:extLst>
              <p:ext uri="{D42A27DB-BD31-4B8C-83A1-F6EECF244321}">
                <p14:modId xmlns:p14="http://schemas.microsoft.com/office/powerpoint/2010/main" val="3695876324"/>
              </p:ext>
            </p:extLst>
          </p:nvPr>
        </p:nvGraphicFramePr>
        <p:xfrm>
          <a:off x="2856830" y="4520172"/>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465383268"/>
                  </a:ext>
                </a:extLst>
              </a:tr>
              <a:tr h="530843">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70176450"/>
                  </a:ext>
                </a:extLst>
              </a:tr>
            </a:tbl>
          </a:graphicData>
        </a:graphic>
      </p:graphicFrame>
      <p:graphicFrame>
        <p:nvGraphicFramePr>
          <p:cNvPr id="3" name="Table 8">
            <a:extLst>
              <a:ext uri="{FF2B5EF4-FFF2-40B4-BE49-F238E27FC236}">
                <a16:creationId xmlns:a16="http://schemas.microsoft.com/office/drawing/2014/main" id="{8D707FE1-5354-2FB4-0A48-4C1A3E56462C}"/>
              </a:ext>
            </a:extLst>
          </p:cNvPr>
          <p:cNvGraphicFramePr>
            <a:graphicFrameLocks noGrp="1"/>
          </p:cNvGraphicFramePr>
          <p:nvPr/>
        </p:nvGraphicFramePr>
        <p:xfrm>
          <a:off x="2855283" y="5627158"/>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6" name="Table 8">
            <a:extLst>
              <a:ext uri="{FF2B5EF4-FFF2-40B4-BE49-F238E27FC236}">
                <a16:creationId xmlns:a16="http://schemas.microsoft.com/office/drawing/2014/main" id="{599032FA-0B89-3AE5-FF34-FD42A91AD374}"/>
              </a:ext>
            </a:extLst>
          </p:cNvPr>
          <p:cNvGraphicFramePr>
            <a:graphicFrameLocks noGrp="1"/>
          </p:cNvGraphicFramePr>
          <p:nvPr/>
        </p:nvGraphicFramePr>
        <p:xfrm>
          <a:off x="3974038" y="562329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5" name="Table 24">
            <a:extLst>
              <a:ext uri="{FF2B5EF4-FFF2-40B4-BE49-F238E27FC236}">
                <a16:creationId xmlns:a16="http://schemas.microsoft.com/office/drawing/2014/main" id="{E6A93E60-9C1F-E014-3C73-D7875B988C3F}"/>
              </a:ext>
            </a:extLst>
          </p:cNvPr>
          <p:cNvGraphicFramePr>
            <a:graphicFrameLocks noGrp="1"/>
          </p:cNvGraphicFramePr>
          <p:nvPr/>
        </p:nvGraphicFramePr>
        <p:xfrm>
          <a:off x="8802513" y="4494105"/>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3.93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6" name="Table 25">
            <a:extLst>
              <a:ext uri="{FF2B5EF4-FFF2-40B4-BE49-F238E27FC236}">
                <a16:creationId xmlns:a16="http://schemas.microsoft.com/office/drawing/2014/main" id="{122D38BC-B2F2-BDBB-0DD1-8CBACB441BD7}"/>
              </a:ext>
            </a:extLst>
          </p:cNvPr>
          <p:cNvGraphicFramePr>
            <a:graphicFrameLocks noGrp="1"/>
          </p:cNvGraphicFramePr>
          <p:nvPr>
            <p:extLst>
              <p:ext uri="{D42A27DB-BD31-4B8C-83A1-F6EECF244321}">
                <p14:modId xmlns:p14="http://schemas.microsoft.com/office/powerpoint/2010/main" val="3576552400"/>
              </p:ext>
            </p:extLst>
          </p:nvPr>
        </p:nvGraphicFramePr>
        <p:xfrm>
          <a:off x="9046523" y="487976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200" dirty="0"/>
                        <a:t>2.96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7" name="Table 26">
            <a:extLst>
              <a:ext uri="{FF2B5EF4-FFF2-40B4-BE49-F238E27FC236}">
                <a16:creationId xmlns:a16="http://schemas.microsoft.com/office/drawing/2014/main" id="{D7BC9FE2-3F79-1B45-04A0-E80F4B893494}"/>
              </a:ext>
            </a:extLst>
          </p:cNvPr>
          <p:cNvGraphicFramePr>
            <a:graphicFrameLocks noGrp="1"/>
          </p:cNvGraphicFramePr>
          <p:nvPr>
            <p:extLst>
              <p:ext uri="{D42A27DB-BD31-4B8C-83A1-F6EECF244321}">
                <p14:modId xmlns:p14="http://schemas.microsoft.com/office/powerpoint/2010/main" val="550838480"/>
              </p:ext>
            </p:extLst>
          </p:nvPr>
        </p:nvGraphicFramePr>
        <p:xfrm>
          <a:off x="9241318" y="5247978"/>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28" name="Table 27">
            <a:extLst>
              <a:ext uri="{FF2B5EF4-FFF2-40B4-BE49-F238E27FC236}">
                <a16:creationId xmlns:a16="http://schemas.microsoft.com/office/drawing/2014/main" id="{B62329A5-D62E-74CD-8980-DACD819EA77E}"/>
              </a:ext>
            </a:extLst>
          </p:cNvPr>
          <p:cNvGraphicFramePr>
            <a:graphicFrameLocks noGrp="1"/>
          </p:cNvGraphicFramePr>
          <p:nvPr>
            <p:extLst>
              <p:ext uri="{D42A27DB-BD31-4B8C-83A1-F6EECF244321}">
                <p14:modId xmlns:p14="http://schemas.microsoft.com/office/powerpoint/2010/main" val="226208579"/>
              </p:ext>
            </p:extLst>
          </p:nvPr>
        </p:nvGraphicFramePr>
        <p:xfrm>
          <a:off x="9436112" y="562329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1200"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2.81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1.34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sp>
        <p:nvSpPr>
          <p:cNvPr id="24" name="TextBox 23">
            <a:extLst>
              <a:ext uri="{FF2B5EF4-FFF2-40B4-BE49-F238E27FC236}">
                <a16:creationId xmlns:a16="http://schemas.microsoft.com/office/drawing/2014/main" id="{212ABCA4-68FF-CE4B-BD3F-E0F90E63FA1B}"/>
              </a:ext>
            </a:extLst>
          </p:cNvPr>
          <p:cNvSpPr txBox="1"/>
          <p:nvPr/>
        </p:nvSpPr>
        <p:spPr>
          <a:xfrm>
            <a:off x="5048948" y="5808671"/>
            <a:ext cx="1513368" cy="369332"/>
          </a:xfrm>
          <a:prstGeom prst="rect">
            <a:avLst/>
          </a:prstGeom>
          <a:noFill/>
        </p:spPr>
        <p:txBody>
          <a:bodyPr wrap="square">
            <a:spAutoFit/>
          </a:bodyPr>
          <a:lstStyle/>
          <a:p>
            <a:r>
              <a:rPr lang="en-US" dirty="0"/>
              <a:t>c</a:t>
            </a:r>
            <a:r>
              <a:rPr lang="en-US" sz="1800" dirty="0"/>
              <a:t>onvolution</a:t>
            </a:r>
          </a:p>
        </p:txBody>
      </p:sp>
      <p:sp>
        <p:nvSpPr>
          <p:cNvPr id="29" name="Right Arrow 28">
            <a:extLst>
              <a:ext uri="{FF2B5EF4-FFF2-40B4-BE49-F238E27FC236}">
                <a16:creationId xmlns:a16="http://schemas.microsoft.com/office/drawing/2014/main" id="{A7FEBC63-97D1-184E-86A0-F77FA8E43346}"/>
              </a:ext>
            </a:extLst>
          </p:cNvPr>
          <p:cNvSpPr/>
          <p:nvPr/>
        </p:nvSpPr>
        <p:spPr>
          <a:xfrm>
            <a:off x="8110521" y="5519864"/>
            <a:ext cx="373566" cy="1767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D6AEA6F-9161-3A4F-8B19-6C9CF39CD3AA}"/>
              </a:ext>
            </a:extLst>
          </p:cNvPr>
          <p:cNvSpPr txBox="1"/>
          <p:nvPr/>
        </p:nvSpPr>
        <p:spPr>
          <a:xfrm>
            <a:off x="6008792" y="4189346"/>
            <a:ext cx="2288512" cy="369332"/>
          </a:xfrm>
          <a:prstGeom prst="rect">
            <a:avLst/>
          </a:prstGeom>
          <a:noFill/>
        </p:spPr>
        <p:txBody>
          <a:bodyPr wrap="square">
            <a:spAutoFit/>
          </a:bodyPr>
          <a:lstStyle/>
          <a:p>
            <a:r>
              <a:rPr lang="en-CA" dirty="0"/>
              <a:t>convolution kernels </a:t>
            </a:r>
            <a:endParaRPr lang="en-US" dirty="0"/>
          </a:p>
        </p:txBody>
      </p:sp>
      <p:sp>
        <p:nvSpPr>
          <p:cNvPr id="31" name="TextBox 30">
            <a:extLst>
              <a:ext uri="{FF2B5EF4-FFF2-40B4-BE49-F238E27FC236}">
                <a16:creationId xmlns:a16="http://schemas.microsoft.com/office/drawing/2014/main" id="{A4385B3C-9F96-C645-8EF9-0E9E17DDC56E}"/>
              </a:ext>
            </a:extLst>
          </p:cNvPr>
          <p:cNvSpPr txBox="1"/>
          <p:nvPr/>
        </p:nvSpPr>
        <p:spPr>
          <a:xfrm>
            <a:off x="9981545" y="4335506"/>
            <a:ext cx="1424584" cy="369332"/>
          </a:xfrm>
          <a:prstGeom prst="rect">
            <a:avLst/>
          </a:prstGeom>
          <a:noFill/>
        </p:spPr>
        <p:txBody>
          <a:bodyPr wrap="square">
            <a:spAutoFit/>
          </a:bodyPr>
          <a:lstStyle/>
          <a:p>
            <a:r>
              <a:rPr lang="en-CA" dirty="0"/>
              <a:t>feature maps</a:t>
            </a:r>
            <a:endParaRPr lang="en-US" dirty="0"/>
          </a:p>
        </p:txBody>
      </p:sp>
      <p:cxnSp>
        <p:nvCxnSpPr>
          <p:cNvPr id="19" name="Straight Arrow Connector 18">
            <a:extLst>
              <a:ext uri="{FF2B5EF4-FFF2-40B4-BE49-F238E27FC236}">
                <a16:creationId xmlns:a16="http://schemas.microsoft.com/office/drawing/2014/main" id="{10AAEA30-D9E0-564E-AA11-13BDFED5CF89}"/>
              </a:ext>
            </a:extLst>
          </p:cNvPr>
          <p:cNvCxnSpPr/>
          <p:nvPr/>
        </p:nvCxnSpPr>
        <p:spPr>
          <a:xfrm>
            <a:off x="6793396" y="3842174"/>
            <a:ext cx="1932874" cy="74706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2702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BASIC IDEAS</a:t>
            </a:r>
          </a:p>
        </p:txBody>
      </p:sp>
      <p:sp>
        <p:nvSpPr>
          <p:cNvPr id="4" name="TextBox 3">
            <a:extLst>
              <a:ext uri="{FF2B5EF4-FFF2-40B4-BE49-F238E27FC236}">
                <a16:creationId xmlns:a16="http://schemas.microsoft.com/office/drawing/2014/main" id="{DD6DA09E-29DA-2844-BD71-3C1F7BB6F8B8}"/>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Use Convolution to Perform Hill Encryption and Decryption</a:t>
            </a:r>
            <a:endParaRPr lang="en-CA" dirty="0">
              <a:effectLst/>
              <a:latin typeface="Helvetica" pitchFamily="2" charset="0"/>
            </a:endParaRPr>
          </a:p>
        </p:txBody>
      </p:sp>
      <p:pic>
        <p:nvPicPr>
          <p:cNvPr id="7" name="Content Placeholder 4">
            <a:extLst>
              <a:ext uri="{FF2B5EF4-FFF2-40B4-BE49-F238E27FC236}">
                <a16:creationId xmlns:a16="http://schemas.microsoft.com/office/drawing/2014/main" id="{FF753F91-F9F0-DB2D-2C69-AF4A3070C106}"/>
              </a:ext>
            </a:extLst>
          </p:cNvPr>
          <p:cNvPicPr>
            <a:picLocks noGrp="1" noChangeAspect="1"/>
          </p:cNvPicPr>
          <p:nvPr>
            <p:ph idx="1"/>
          </p:nvPr>
        </p:nvPicPr>
        <p:blipFill>
          <a:blip r:embed="rId3"/>
          <a:stretch>
            <a:fillRect/>
          </a:stretch>
        </p:blipFill>
        <p:spPr>
          <a:xfrm>
            <a:off x="1075713" y="1890364"/>
            <a:ext cx="10515600" cy="2891454"/>
          </a:xfrm>
        </p:spPr>
      </p:pic>
      <p:sp>
        <p:nvSpPr>
          <p:cNvPr id="8" name="Rectangle: Rounded Corners 7">
            <a:extLst>
              <a:ext uri="{FF2B5EF4-FFF2-40B4-BE49-F238E27FC236}">
                <a16:creationId xmlns:a16="http://schemas.microsoft.com/office/drawing/2014/main" id="{656E1D7F-0EF0-6EE5-EF3A-B95646692574}"/>
              </a:ext>
            </a:extLst>
          </p:cNvPr>
          <p:cNvSpPr>
            <a:spLocks/>
          </p:cNvSpPr>
          <p:nvPr/>
        </p:nvSpPr>
        <p:spPr>
          <a:xfrm>
            <a:off x="2569304" y="2971009"/>
            <a:ext cx="595281" cy="6489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9982E75-5A82-5B6A-EAE0-7439E3C74103}"/>
              </a:ext>
            </a:extLst>
          </p:cNvPr>
          <p:cNvSpPr>
            <a:spLocks/>
          </p:cNvSpPr>
          <p:nvPr/>
        </p:nvSpPr>
        <p:spPr>
          <a:xfrm>
            <a:off x="6437606" y="2829860"/>
            <a:ext cx="331393" cy="9696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Rounded Corners 11">
            <a:extLst>
              <a:ext uri="{FF2B5EF4-FFF2-40B4-BE49-F238E27FC236}">
                <a16:creationId xmlns:a16="http://schemas.microsoft.com/office/drawing/2014/main" id="{142B0E08-21CE-1F5F-E28C-979D3FF9F46A}"/>
              </a:ext>
            </a:extLst>
          </p:cNvPr>
          <p:cNvSpPr>
            <a:spLocks/>
          </p:cNvSpPr>
          <p:nvPr/>
        </p:nvSpPr>
        <p:spPr>
          <a:xfrm>
            <a:off x="4471747" y="2050472"/>
            <a:ext cx="1282616" cy="8582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4">
            <a:extLst>
              <a:ext uri="{FF2B5EF4-FFF2-40B4-BE49-F238E27FC236}">
                <a16:creationId xmlns:a16="http://schemas.microsoft.com/office/drawing/2014/main" id="{E6A93E60-9C1F-E014-3C73-D7875B988C3F}"/>
              </a:ext>
            </a:extLst>
          </p:cNvPr>
          <p:cNvGraphicFramePr>
            <a:graphicFrameLocks noGrp="1"/>
          </p:cNvGraphicFramePr>
          <p:nvPr>
            <p:extLst>
              <p:ext uri="{D42A27DB-BD31-4B8C-83A1-F6EECF244321}">
                <p14:modId xmlns:p14="http://schemas.microsoft.com/office/powerpoint/2010/main" val="3578994003"/>
              </p:ext>
            </p:extLst>
          </p:nvPr>
        </p:nvGraphicFramePr>
        <p:xfrm>
          <a:off x="7657078" y="4550797"/>
          <a:ext cx="1079414" cy="1592529"/>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a:t>
                      </a:r>
                      <a:r>
                        <a:rPr lang="en-US" sz="1200" kern="1200" dirty="0">
                          <a:solidFill>
                            <a:schemeClr val="tx1"/>
                          </a:solidFill>
                          <a:latin typeface="+mn-lt"/>
                          <a:ea typeface="+mn-ea"/>
                          <a:cs typeface="+mn-cs"/>
                        </a:rPr>
                        <a:t>3.08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465383268"/>
                  </a:ext>
                </a:extLst>
              </a:tr>
              <a:tr h="530843">
                <a:tc>
                  <a:txBody>
                    <a:bodyPr/>
                    <a:lstStyle/>
                    <a:p>
                      <a:pPr algn="ctr"/>
                      <a:r>
                        <a:rPr lang="en-US" sz="1200" dirty="0"/>
                        <a:t>3.89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t>1.81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70176450"/>
                  </a:ext>
                </a:extLst>
              </a:tr>
              <a:tr h="530843">
                <a:tc>
                  <a:txBody>
                    <a:bodyPr/>
                    <a:lstStyle/>
                    <a:p>
                      <a:pPr algn="ct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632381"/>
                  </a:ext>
                </a:extLst>
              </a:tr>
            </a:tbl>
          </a:graphicData>
        </a:graphic>
      </p:graphicFrame>
      <p:graphicFrame>
        <p:nvGraphicFramePr>
          <p:cNvPr id="26" name="Table 25">
            <a:extLst>
              <a:ext uri="{FF2B5EF4-FFF2-40B4-BE49-F238E27FC236}">
                <a16:creationId xmlns:a16="http://schemas.microsoft.com/office/drawing/2014/main" id="{122D38BC-B2F2-BDBB-0DD1-8CBACB441BD7}"/>
              </a:ext>
            </a:extLst>
          </p:cNvPr>
          <p:cNvGraphicFramePr>
            <a:graphicFrameLocks noGrp="1"/>
          </p:cNvGraphicFramePr>
          <p:nvPr>
            <p:extLst>
              <p:ext uri="{D42A27DB-BD31-4B8C-83A1-F6EECF244321}">
                <p14:modId xmlns:p14="http://schemas.microsoft.com/office/powerpoint/2010/main" val="1554101837"/>
              </p:ext>
            </p:extLst>
          </p:nvPr>
        </p:nvGraphicFramePr>
        <p:xfrm>
          <a:off x="8736492" y="455079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-2.96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7" name="Table 26">
            <a:extLst>
              <a:ext uri="{FF2B5EF4-FFF2-40B4-BE49-F238E27FC236}">
                <a16:creationId xmlns:a16="http://schemas.microsoft.com/office/drawing/2014/main" id="{D7BC9FE2-3F79-1B45-04A0-E80F4B893494}"/>
              </a:ext>
            </a:extLst>
          </p:cNvPr>
          <p:cNvGraphicFramePr>
            <a:graphicFrameLocks noGrp="1"/>
          </p:cNvGraphicFramePr>
          <p:nvPr>
            <p:extLst>
              <p:ext uri="{D42A27DB-BD31-4B8C-83A1-F6EECF244321}">
                <p14:modId xmlns:p14="http://schemas.microsoft.com/office/powerpoint/2010/main" val="2796001174"/>
              </p:ext>
            </p:extLst>
          </p:nvPr>
        </p:nvGraphicFramePr>
        <p:xfrm>
          <a:off x="7659393" y="561248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-3.08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0.60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2.81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8" name="Table 27">
            <a:extLst>
              <a:ext uri="{FF2B5EF4-FFF2-40B4-BE49-F238E27FC236}">
                <a16:creationId xmlns:a16="http://schemas.microsoft.com/office/drawing/2014/main" id="{B62329A5-D62E-74CD-8980-DACD819EA77E}"/>
              </a:ext>
            </a:extLst>
          </p:cNvPr>
          <p:cNvGraphicFramePr>
            <a:graphicFrameLocks noGrp="1"/>
          </p:cNvGraphicFramePr>
          <p:nvPr>
            <p:extLst>
              <p:ext uri="{D42A27DB-BD31-4B8C-83A1-F6EECF244321}">
                <p14:modId xmlns:p14="http://schemas.microsoft.com/office/powerpoint/2010/main" val="1002362356"/>
              </p:ext>
            </p:extLst>
          </p:nvPr>
        </p:nvGraphicFramePr>
        <p:xfrm>
          <a:off x="8736492" y="5612483"/>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-5.07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1.34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4" name="Table 23">
            <a:extLst>
              <a:ext uri="{FF2B5EF4-FFF2-40B4-BE49-F238E27FC236}">
                <a16:creationId xmlns:a16="http://schemas.microsoft.com/office/drawing/2014/main" id="{2518E8CA-FE5B-F741-A82D-C0AE03CDCA68}"/>
              </a:ext>
            </a:extLst>
          </p:cNvPr>
          <p:cNvGraphicFramePr>
            <a:graphicFrameLocks noGrp="1"/>
          </p:cNvGraphicFramePr>
          <p:nvPr>
            <p:extLst>
              <p:ext uri="{D42A27DB-BD31-4B8C-83A1-F6EECF244321}">
                <p14:modId xmlns:p14="http://schemas.microsoft.com/office/powerpoint/2010/main" val="2177370820"/>
              </p:ext>
            </p:extLst>
          </p:nvPr>
        </p:nvGraphicFramePr>
        <p:xfrm>
          <a:off x="1687930" y="4577747"/>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1200" dirty="0"/>
                        <a:t>3.93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5383268"/>
                  </a:ext>
                </a:extLst>
              </a:tr>
              <a:tr h="530843">
                <a:tc>
                  <a:txBody>
                    <a:bodyPr/>
                    <a:lstStyle/>
                    <a:p>
                      <a:pPr algn="ctr"/>
                      <a:r>
                        <a:rPr lang="en-US" sz="1200" dirty="0"/>
                        <a:t>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76450"/>
                  </a:ext>
                </a:extLst>
              </a:tr>
            </a:tbl>
          </a:graphicData>
        </a:graphic>
      </p:graphicFrame>
      <p:graphicFrame>
        <p:nvGraphicFramePr>
          <p:cNvPr id="29" name="Table 28">
            <a:extLst>
              <a:ext uri="{FF2B5EF4-FFF2-40B4-BE49-F238E27FC236}">
                <a16:creationId xmlns:a16="http://schemas.microsoft.com/office/drawing/2014/main" id="{E6403DC6-A7B0-014E-B299-B30C88BDA1E4}"/>
              </a:ext>
            </a:extLst>
          </p:cNvPr>
          <p:cNvGraphicFramePr>
            <a:graphicFrameLocks noGrp="1"/>
          </p:cNvGraphicFramePr>
          <p:nvPr>
            <p:extLst>
              <p:ext uri="{D42A27DB-BD31-4B8C-83A1-F6EECF244321}">
                <p14:modId xmlns:p14="http://schemas.microsoft.com/office/powerpoint/2010/main" val="3779094001"/>
              </p:ext>
            </p:extLst>
          </p:nvPr>
        </p:nvGraphicFramePr>
        <p:xfrm>
          <a:off x="1931940" y="4963405"/>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200" dirty="0"/>
                        <a:t>2.96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30" name="Table 29">
            <a:extLst>
              <a:ext uri="{FF2B5EF4-FFF2-40B4-BE49-F238E27FC236}">
                <a16:creationId xmlns:a16="http://schemas.microsoft.com/office/drawing/2014/main" id="{BB7DD584-2829-3040-A430-7C02DA810F13}"/>
              </a:ext>
            </a:extLst>
          </p:cNvPr>
          <p:cNvGraphicFramePr>
            <a:graphicFrameLocks noGrp="1"/>
          </p:cNvGraphicFramePr>
          <p:nvPr>
            <p:extLst>
              <p:ext uri="{D42A27DB-BD31-4B8C-83A1-F6EECF244321}">
                <p14:modId xmlns:p14="http://schemas.microsoft.com/office/powerpoint/2010/main" val="4040316560"/>
              </p:ext>
            </p:extLst>
          </p:nvPr>
        </p:nvGraphicFramePr>
        <p:xfrm>
          <a:off x="2126735" y="5331620"/>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3.89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200" dirty="0"/>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graphicFrame>
        <p:nvGraphicFramePr>
          <p:cNvPr id="31" name="Table 30">
            <a:extLst>
              <a:ext uri="{FF2B5EF4-FFF2-40B4-BE49-F238E27FC236}">
                <a16:creationId xmlns:a16="http://schemas.microsoft.com/office/drawing/2014/main" id="{3CA9EDA9-B885-3D4A-92ED-C37888309D14}"/>
              </a:ext>
            </a:extLst>
          </p:cNvPr>
          <p:cNvGraphicFramePr>
            <a:graphicFrameLocks noGrp="1"/>
          </p:cNvGraphicFramePr>
          <p:nvPr>
            <p:extLst>
              <p:ext uri="{D42A27DB-BD31-4B8C-83A1-F6EECF244321}">
                <p14:modId xmlns:p14="http://schemas.microsoft.com/office/powerpoint/2010/main" val="3012379236"/>
              </p:ext>
            </p:extLst>
          </p:nvPr>
        </p:nvGraphicFramePr>
        <p:xfrm>
          <a:off x="2321529" y="5706939"/>
          <a:ext cx="1079414" cy="1061686"/>
        </p:xfrm>
        <a:graphic>
          <a:graphicData uri="http://schemas.openxmlformats.org/drawingml/2006/table">
            <a:tbl>
              <a:tblPr firstRow="1" bandRow="1">
                <a:tableStyleId>{2D5ABB26-0587-4C30-8999-92F81FD0307C}</a:tableStyleId>
              </a:tblPr>
              <a:tblGrid>
                <a:gridCol w="539707">
                  <a:extLst>
                    <a:ext uri="{9D8B030D-6E8A-4147-A177-3AD203B41FA5}">
                      <a16:colId xmlns:a16="http://schemas.microsoft.com/office/drawing/2014/main" val="53803639"/>
                    </a:ext>
                  </a:extLst>
                </a:gridCol>
                <a:gridCol w="539707">
                  <a:extLst>
                    <a:ext uri="{9D8B030D-6E8A-4147-A177-3AD203B41FA5}">
                      <a16:colId xmlns:a16="http://schemas.microsoft.com/office/drawing/2014/main" val="626988771"/>
                    </a:ext>
                  </a:extLst>
                </a:gridCol>
              </a:tblGrid>
              <a:tr h="530843">
                <a:tc>
                  <a:txBody>
                    <a:bodyPr/>
                    <a:lstStyle/>
                    <a:p>
                      <a:pPr algn="ctr"/>
                      <a:r>
                        <a:rPr lang="en-US" sz="1200" dirty="0"/>
                        <a:t>1.81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1200" dirty="0"/>
                        <a:t>-0.11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5383268"/>
                  </a:ext>
                </a:extLst>
              </a:tr>
              <a:tr h="530843">
                <a:tc>
                  <a:txBody>
                    <a:bodyPr/>
                    <a:lstStyle/>
                    <a:p>
                      <a:pPr algn="ctr"/>
                      <a:r>
                        <a:rPr lang="en-US" sz="1200" dirty="0"/>
                        <a:t>2.81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200" dirty="0"/>
                        <a:t>1.34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176450"/>
                  </a:ext>
                </a:extLst>
              </a:tr>
            </a:tbl>
          </a:graphicData>
        </a:graphic>
      </p:graphicFrame>
      <p:sp>
        <p:nvSpPr>
          <p:cNvPr id="33" name="TextBox 32">
            <a:extLst>
              <a:ext uri="{FF2B5EF4-FFF2-40B4-BE49-F238E27FC236}">
                <a16:creationId xmlns:a16="http://schemas.microsoft.com/office/drawing/2014/main" id="{2EE85421-E678-9041-89C0-4120E3EBE7C0}"/>
              </a:ext>
            </a:extLst>
          </p:cNvPr>
          <p:cNvSpPr txBox="1"/>
          <p:nvPr/>
        </p:nvSpPr>
        <p:spPr>
          <a:xfrm>
            <a:off x="4665990" y="4873985"/>
            <a:ext cx="1743865" cy="646331"/>
          </a:xfrm>
          <a:prstGeom prst="rect">
            <a:avLst/>
          </a:prstGeom>
          <a:noFill/>
        </p:spPr>
        <p:txBody>
          <a:bodyPr wrap="square">
            <a:spAutoFit/>
          </a:bodyPr>
          <a:lstStyle/>
          <a:p>
            <a:r>
              <a:rPr lang="en-US" sz="1800" dirty="0"/>
              <a:t>Resizing or</a:t>
            </a:r>
          </a:p>
          <a:p>
            <a:r>
              <a:rPr lang="en-US" sz="1800" dirty="0"/>
              <a:t>Deconvolution</a:t>
            </a:r>
          </a:p>
        </p:txBody>
      </p:sp>
      <p:sp>
        <p:nvSpPr>
          <p:cNvPr id="34" name="Right Arrow 33">
            <a:extLst>
              <a:ext uri="{FF2B5EF4-FFF2-40B4-BE49-F238E27FC236}">
                <a16:creationId xmlns:a16="http://schemas.microsoft.com/office/drawing/2014/main" id="{4A200CB3-DBC0-8040-B6F6-55D0E4D23F9E}"/>
              </a:ext>
            </a:extLst>
          </p:cNvPr>
          <p:cNvSpPr/>
          <p:nvPr/>
        </p:nvSpPr>
        <p:spPr>
          <a:xfrm>
            <a:off x="4409998" y="5529736"/>
            <a:ext cx="1957696" cy="1096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78F8064-695B-DA46-AFAB-55569DF25ABF}"/>
              </a:ext>
            </a:extLst>
          </p:cNvPr>
          <p:cNvSpPr txBox="1"/>
          <p:nvPr/>
        </p:nvSpPr>
        <p:spPr>
          <a:xfrm>
            <a:off x="9879035" y="5454767"/>
            <a:ext cx="1768634" cy="369332"/>
          </a:xfrm>
          <a:prstGeom prst="rect">
            <a:avLst/>
          </a:prstGeom>
          <a:noFill/>
        </p:spPr>
        <p:txBody>
          <a:bodyPr wrap="square">
            <a:spAutoFit/>
          </a:bodyPr>
          <a:lstStyle/>
          <a:p>
            <a:r>
              <a:rPr lang="en-CA" sz="1800" dirty="0">
                <a:effectLst/>
                <a:latin typeface="Helvetica" pitchFamily="2" charset="0"/>
              </a:rPr>
              <a:t>adapted image </a:t>
            </a:r>
            <a:endParaRPr lang="en-US" dirty="0"/>
          </a:p>
        </p:txBody>
      </p:sp>
      <p:sp>
        <p:nvSpPr>
          <p:cNvPr id="21" name="TextBox 20">
            <a:extLst>
              <a:ext uri="{FF2B5EF4-FFF2-40B4-BE49-F238E27FC236}">
                <a16:creationId xmlns:a16="http://schemas.microsoft.com/office/drawing/2014/main" id="{27F3B8BF-597F-9B46-B032-07003441BAB3}"/>
              </a:ext>
            </a:extLst>
          </p:cNvPr>
          <p:cNvSpPr txBox="1"/>
          <p:nvPr/>
        </p:nvSpPr>
        <p:spPr>
          <a:xfrm>
            <a:off x="3763283" y="5762416"/>
            <a:ext cx="4201339" cy="646331"/>
          </a:xfrm>
          <a:prstGeom prst="rect">
            <a:avLst/>
          </a:prstGeom>
          <a:noFill/>
        </p:spPr>
        <p:txBody>
          <a:bodyPr wrap="square">
            <a:spAutoFit/>
          </a:bodyPr>
          <a:lstStyle/>
          <a:p>
            <a:r>
              <a:rPr lang="en-CA" dirty="0"/>
              <a:t>1. recover the spatial info;</a:t>
            </a:r>
          </a:p>
          <a:p>
            <a:r>
              <a:rPr lang="en-CA" dirty="0"/>
              <a:t>2. adapt to </a:t>
            </a:r>
            <a:r>
              <a:rPr lang="en-CA" dirty="0" err="1"/>
              <a:t>ResNet’s</a:t>
            </a:r>
            <a:r>
              <a:rPr lang="en-CA" dirty="0"/>
              <a:t> input requirements </a:t>
            </a:r>
            <a:endParaRPr lang="en-US" dirty="0"/>
          </a:p>
        </p:txBody>
      </p:sp>
    </p:spTree>
    <p:extLst>
      <p:ext uri="{BB962C8B-B14F-4D97-AF65-F5344CB8AC3E}">
        <p14:creationId xmlns:p14="http://schemas.microsoft.com/office/powerpoint/2010/main" val="873403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E94F9D-B0E6-7C49-9A62-F97420F77DCD}"/>
              </a:ext>
            </a:extLst>
          </p:cNvPr>
          <p:cNvSpPr txBox="1">
            <a:spLocks/>
          </p:cNvSpPr>
          <p:nvPr/>
        </p:nvSpPr>
        <p:spPr>
          <a:xfrm>
            <a:off x="1251678" y="645107"/>
            <a:ext cx="9871434" cy="730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000" dirty="0"/>
              <a:t>Proposal</a:t>
            </a:r>
            <a:endParaRPr lang="en-US" sz="4000" dirty="0"/>
          </a:p>
        </p:txBody>
      </p:sp>
      <p:sp>
        <p:nvSpPr>
          <p:cNvPr id="4" name="TextBox 3">
            <a:extLst>
              <a:ext uri="{FF2B5EF4-FFF2-40B4-BE49-F238E27FC236}">
                <a16:creationId xmlns:a16="http://schemas.microsoft.com/office/drawing/2014/main" id="{DD6DA09E-29DA-2844-BD71-3C1F7BB6F8B8}"/>
              </a:ext>
            </a:extLst>
          </p:cNvPr>
          <p:cNvSpPr txBox="1"/>
          <p:nvPr/>
        </p:nvSpPr>
        <p:spPr>
          <a:xfrm>
            <a:off x="1251677" y="1302209"/>
            <a:ext cx="7847717"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Architecture of the</a:t>
            </a:r>
            <a:r>
              <a:rPr lang="en-CA" dirty="0"/>
              <a:t> Adaptation Netwo</a:t>
            </a:r>
            <a:r>
              <a:rPr lang="en-CA" dirty="0">
                <a:effectLst/>
                <a:latin typeface="Helvetica" pitchFamily="2" charset="0"/>
              </a:rPr>
              <a:t>rk</a:t>
            </a:r>
          </a:p>
        </p:txBody>
      </p:sp>
      <p:pic>
        <p:nvPicPr>
          <p:cNvPr id="2" name="Picture 1">
            <a:extLst>
              <a:ext uri="{FF2B5EF4-FFF2-40B4-BE49-F238E27FC236}">
                <a16:creationId xmlns:a16="http://schemas.microsoft.com/office/drawing/2014/main" id="{5F101CC0-ED37-1DDC-9ECB-568C46D793D7}"/>
              </a:ext>
            </a:extLst>
          </p:cNvPr>
          <p:cNvPicPr>
            <a:picLocks noChangeAspect="1"/>
          </p:cNvPicPr>
          <p:nvPr/>
        </p:nvPicPr>
        <p:blipFill>
          <a:blip r:embed="rId3"/>
          <a:stretch>
            <a:fillRect/>
          </a:stretch>
        </p:blipFill>
        <p:spPr>
          <a:xfrm>
            <a:off x="1487856" y="2102588"/>
            <a:ext cx="7619811" cy="3083871"/>
          </a:xfrm>
          <a:prstGeom prst="rect">
            <a:avLst/>
          </a:prstGeom>
        </p:spPr>
      </p:pic>
      <p:sp>
        <p:nvSpPr>
          <p:cNvPr id="3" name="TextBox 2">
            <a:extLst>
              <a:ext uri="{FF2B5EF4-FFF2-40B4-BE49-F238E27FC236}">
                <a16:creationId xmlns:a16="http://schemas.microsoft.com/office/drawing/2014/main" id="{234A1E54-944F-1F48-79B0-F66504947C94}"/>
              </a:ext>
            </a:extLst>
          </p:cNvPr>
          <p:cNvSpPr txBox="1"/>
          <p:nvPr/>
        </p:nvSpPr>
        <p:spPr>
          <a:xfrm>
            <a:off x="1813272" y="5186459"/>
            <a:ext cx="2141783" cy="369332"/>
          </a:xfrm>
          <a:prstGeom prst="rect">
            <a:avLst/>
          </a:prstGeom>
          <a:noFill/>
        </p:spPr>
        <p:txBody>
          <a:bodyPr wrap="square" rtlCol="0">
            <a:spAutoFit/>
          </a:bodyPr>
          <a:lstStyle/>
          <a:p>
            <a:r>
              <a:rPr lang="en-US" dirty="0"/>
              <a:t>Encrypted Images</a:t>
            </a:r>
          </a:p>
        </p:txBody>
      </p:sp>
      <p:sp>
        <p:nvSpPr>
          <p:cNvPr id="6" name="TextBox 5">
            <a:extLst>
              <a:ext uri="{FF2B5EF4-FFF2-40B4-BE49-F238E27FC236}">
                <a16:creationId xmlns:a16="http://schemas.microsoft.com/office/drawing/2014/main" id="{3AA7CC1F-44EB-59B8-B09E-734B0AFA9807}"/>
              </a:ext>
            </a:extLst>
          </p:cNvPr>
          <p:cNvSpPr txBox="1"/>
          <p:nvPr/>
        </p:nvSpPr>
        <p:spPr>
          <a:xfrm>
            <a:off x="7072606" y="5186459"/>
            <a:ext cx="2141783" cy="369332"/>
          </a:xfrm>
          <a:prstGeom prst="rect">
            <a:avLst/>
          </a:prstGeom>
          <a:noFill/>
        </p:spPr>
        <p:txBody>
          <a:bodyPr wrap="square" rtlCol="0">
            <a:spAutoFit/>
          </a:bodyPr>
          <a:lstStyle/>
          <a:p>
            <a:r>
              <a:rPr lang="en-US" dirty="0"/>
              <a:t>Adapted Images</a:t>
            </a:r>
          </a:p>
        </p:txBody>
      </p:sp>
      <p:sp>
        <p:nvSpPr>
          <p:cNvPr id="7" name="TextBox 6">
            <a:extLst>
              <a:ext uri="{FF2B5EF4-FFF2-40B4-BE49-F238E27FC236}">
                <a16:creationId xmlns:a16="http://schemas.microsoft.com/office/drawing/2014/main" id="{50AC787F-F4A8-8C44-B4D9-8A6469D93E4A}"/>
              </a:ext>
            </a:extLst>
          </p:cNvPr>
          <p:cNvSpPr txBox="1"/>
          <p:nvPr/>
        </p:nvSpPr>
        <p:spPr>
          <a:xfrm>
            <a:off x="3955055" y="2328643"/>
            <a:ext cx="1011815" cy="276999"/>
          </a:xfrm>
          <a:prstGeom prst="rect">
            <a:avLst/>
          </a:prstGeom>
          <a:solidFill>
            <a:schemeClr val="bg1"/>
          </a:solidFill>
        </p:spPr>
        <p:txBody>
          <a:bodyPr wrap="none" rtlCol="0">
            <a:spAutoFit/>
          </a:bodyPr>
          <a:lstStyle/>
          <a:p>
            <a:r>
              <a:rPr lang="en-US" sz="1200" dirty="0">
                <a:solidFill>
                  <a:schemeClr val="tx1">
                    <a:lumMod val="65000"/>
                    <a:lumOff val="35000"/>
                  </a:schemeClr>
                </a:solidFill>
                <a:latin typeface="Arial" panose="020B0604020202020204" pitchFamily="34" charset="0"/>
                <a:cs typeface="Arial" panose="020B0604020202020204" pitchFamily="34" charset="0"/>
              </a:rPr>
              <a:t>192@28x28</a:t>
            </a:r>
          </a:p>
        </p:txBody>
      </p:sp>
      <p:sp>
        <p:nvSpPr>
          <p:cNvPr id="9" name="TextBox 8">
            <a:extLst>
              <a:ext uri="{FF2B5EF4-FFF2-40B4-BE49-F238E27FC236}">
                <a16:creationId xmlns:a16="http://schemas.microsoft.com/office/drawing/2014/main" id="{9AF717A9-563E-454C-AA6E-74573ACEA161}"/>
              </a:ext>
            </a:extLst>
          </p:cNvPr>
          <p:cNvSpPr txBox="1"/>
          <p:nvPr/>
        </p:nvSpPr>
        <p:spPr>
          <a:xfrm>
            <a:off x="2850992" y="2028838"/>
            <a:ext cx="2208125" cy="369332"/>
          </a:xfrm>
          <a:prstGeom prst="rect">
            <a:avLst/>
          </a:prstGeom>
          <a:noFill/>
        </p:spPr>
        <p:txBody>
          <a:bodyPr wrap="square">
            <a:spAutoFit/>
          </a:bodyPr>
          <a:lstStyle/>
          <a:p>
            <a:r>
              <a:rPr lang="en-CA" dirty="0"/>
              <a:t>convolution layers </a:t>
            </a:r>
            <a:endParaRPr lang="en-US" dirty="0"/>
          </a:p>
        </p:txBody>
      </p:sp>
      <p:sp>
        <p:nvSpPr>
          <p:cNvPr id="11" name="TextBox 10">
            <a:extLst>
              <a:ext uri="{FF2B5EF4-FFF2-40B4-BE49-F238E27FC236}">
                <a16:creationId xmlns:a16="http://schemas.microsoft.com/office/drawing/2014/main" id="{ADE883B4-AAD9-8B40-8590-D9D2A16DFF92}"/>
              </a:ext>
            </a:extLst>
          </p:cNvPr>
          <p:cNvSpPr txBox="1"/>
          <p:nvPr/>
        </p:nvSpPr>
        <p:spPr>
          <a:xfrm>
            <a:off x="5498962" y="2007513"/>
            <a:ext cx="2127738" cy="369332"/>
          </a:xfrm>
          <a:prstGeom prst="rect">
            <a:avLst/>
          </a:prstGeom>
          <a:noFill/>
        </p:spPr>
        <p:txBody>
          <a:bodyPr wrap="square">
            <a:spAutoFit/>
          </a:bodyPr>
          <a:lstStyle/>
          <a:p>
            <a:r>
              <a:rPr lang="en-CA" dirty="0"/>
              <a:t>deconvolution layers</a:t>
            </a:r>
            <a:endParaRPr lang="en-US" dirty="0"/>
          </a:p>
        </p:txBody>
      </p:sp>
      <p:sp>
        <p:nvSpPr>
          <p:cNvPr id="13" name="TextBox 12">
            <a:extLst>
              <a:ext uri="{FF2B5EF4-FFF2-40B4-BE49-F238E27FC236}">
                <a16:creationId xmlns:a16="http://schemas.microsoft.com/office/drawing/2014/main" id="{8C488E92-49F5-514D-A601-92F2460E280F}"/>
              </a:ext>
            </a:extLst>
          </p:cNvPr>
          <p:cNvSpPr txBox="1"/>
          <p:nvPr/>
        </p:nvSpPr>
        <p:spPr>
          <a:xfrm>
            <a:off x="9146700" y="3096543"/>
            <a:ext cx="2904444" cy="1200329"/>
          </a:xfrm>
          <a:prstGeom prst="rect">
            <a:avLst/>
          </a:prstGeom>
          <a:noFill/>
        </p:spPr>
        <p:txBody>
          <a:bodyPr wrap="square">
            <a:spAutoFit/>
          </a:bodyPr>
          <a:lstStyle/>
          <a:p>
            <a:r>
              <a:rPr lang="en-CA" dirty="0"/>
              <a:t>Of the same resolution as the input;</a:t>
            </a:r>
          </a:p>
          <a:p>
            <a:r>
              <a:rPr lang="en-CA" dirty="0"/>
              <a:t>contains richer learnable features. </a:t>
            </a:r>
            <a:endParaRPr lang="en-US" dirty="0"/>
          </a:p>
        </p:txBody>
      </p:sp>
    </p:spTree>
    <p:extLst>
      <p:ext uri="{BB962C8B-B14F-4D97-AF65-F5344CB8AC3E}">
        <p14:creationId xmlns:p14="http://schemas.microsoft.com/office/powerpoint/2010/main" val="1007886753"/>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387DD2615B7F46ABE324CD52ED72B1" ma:contentTypeVersion="2" ma:contentTypeDescription="Create a new document." ma:contentTypeScope="" ma:versionID="03e869e140aedc65918d6e0e784b0910">
  <xsd:schema xmlns:xsd="http://www.w3.org/2001/XMLSchema" xmlns:xs="http://www.w3.org/2001/XMLSchema" xmlns:p="http://schemas.microsoft.com/office/2006/metadata/properties" xmlns:ns2="9add60f8-bc7a-4d13-bed1-c823ad7ffa2b" targetNamespace="http://schemas.microsoft.com/office/2006/metadata/properties" ma:root="true" ma:fieldsID="805a965c3f5e95f54dc6c3c25eaf4939" ns2:_="">
    <xsd:import namespace="9add60f8-bc7a-4d13-bed1-c823ad7ffa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dd60f8-bc7a-4d13-bed1-c823ad7ffa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4AD317-5399-426C-865A-F65EE1FAEF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dd60f8-bc7a-4d13-bed1-c823ad7ffa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B80D6E-B28F-4C8D-BAD2-76EF560C5542}">
  <ds:schemaRefs>
    <ds:schemaRef ds:uri="http://purl.org/dc/terms/"/>
    <ds:schemaRef ds:uri="http://www.w3.org/XML/1998/namespace"/>
    <ds:schemaRef ds:uri="http://purl.org/dc/dcmitype/"/>
    <ds:schemaRef ds:uri="http://purl.org/dc/elements/1.1/"/>
    <ds:schemaRef ds:uri="http://schemas.microsoft.com/office/2006/documentManagement/types"/>
    <ds:schemaRef ds:uri="9add60f8-bc7a-4d13-bed1-c823ad7ffa2b"/>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4B8A7886-15D8-442A-B5E2-F55D13F5C4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Badge</Template>
  <TotalTime>12784</TotalTime>
  <Words>2157</Words>
  <Application>Microsoft Macintosh PowerPoint</Application>
  <PresentationFormat>Widescreen</PresentationFormat>
  <Paragraphs>488</Paragraphs>
  <Slides>28</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-apple-system</vt:lpstr>
      <vt:lpstr>Arial</vt:lpstr>
      <vt:lpstr>Arial</vt:lpstr>
      <vt:lpstr>Calibri</vt:lpstr>
      <vt:lpstr>Gill Sans MT</vt:lpstr>
      <vt:lpstr>Helvetica</vt:lpstr>
      <vt:lpstr>Helvetica Neue</vt:lpstr>
      <vt:lpstr>Impact</vt:lpstr>
      <vt:lpstr>Times New Roman</vt:lpstr>
      <vt:lpstr>Badge</vt:lpstr>
      <vt:lpstr>CAS  771 ProjecT                                  – as a service provider      And an eavesdropper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Case-Study: Microservice Architectures for Advanced Driver Assistance Systems</dc:title>
  <dc:creator>Shuiliang Wu</dc:creator>
  <cp:lastModifiedBy>S. Wu</cp:lastModifiedBy>
  <cp:revision>114</cp:revision>
  <dcterms:created xsi:type="dcterms:W3CDTF">2022-11-17T15:10:35Z</dcterms:created>
  <dcterms:modified xsi:type="dcterms:W3CDTF">2023-03-29T16:06:08Z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0x010100EC387DD2615B7F46ABE324CD52ED72B1</vt:lpwstr>
  </property>
</Properties>
</file>